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563" r:id="rId2"/>
    <p:sldId id="574" r:id="rId3"/>
    <p:sldId id="575" r:id="rId4"/>
    <p:sldId id="590" r:id="rId5"/>
    <p:sldId id="599" r:id="rId6"/>
    <p:sldId id="593" r:id="rId7"/>
    <p:sldId id="591" r:id="rId8"/>
    <p:sldId id="592" r:id="rId9"/>
    <p:sldId id="598" r:id="rId10"/>
    <p:sldId id="586" r:id="rId11"/>
    <p:sldId id="584" r:id="rId12"/>
    <p:sldId id="582" r:id="rId13"/>
    <p:sldId id="579" r:id="rId14"/>
    <p:sldId id="576" r:id="rId15"/>
    <p:sldId id="580" r:id="rId16"/>
    <p:sldId id="635" r:id="rId17"/>
    <p:sldId id="633" r:id="rId18"/>
    <p:sldId id="601" r:id="rId19"/>
    <p:sldId id="631" r:id="rId20"/>
    <p:sldId id="632" r:id="rId21"/>
    <p:sldId id="529" r:id="rId22"/>
    <p:sldId id="427" r:id="rId23"/>
    <p:sldId id="430" r:id="rId24"/>
    <p:sldId id="432" r:id="rId25"/>
    <p:sldId id="519" r:id="rId26"/>
    <p:sldId id="532" r:id="rId27"/>
    <p:sldId id="441" r:id="rId28"/>
    <p:sldId id="437" r:id="rId29"/>
    <p:sldId id="438" r:id="rId30"/>
    <p:sldId id="440" r:id="rId31"/>
    <p:sldId id="522" r:id="rId32"/>
    <p:sldId id="442" r:id="rId33"/>
    <p:sldId id="552" r:id="rId34"/>
    <p:sldId id="447" r:id="rId35"/>
    <p:sldId id="448" r:id="rId36"/>
    <p:sldId id="565" r:id="rId37"/>
    <p:sldId id="454" r:id="rId38"/>
    <p:sldId id="458" r:id="rId39"/>
    <p:sldId id="460" r:id="rId40"/>
    <p:sldId id="542" r:id="rId41"/>
    <p:sldId id="557" r:id="rId42"/>
    <p:sldId id="537" r:id="rId43"/>
    <p:sldId id="558" r:id="rId44"/>
    <p:sldId id="573" r:id="rId45"/>
    <p:sldId id="540" r:id="rId46"/>
    <p:sldId id="559" r:id="rId47"/>
    <p:sldId id="469" r:id="rId48"/>
    <p:sldId id="560" r:id="rId49"/>
    <p:sldId id="561" r:id="rId50"/>
    <p:sldId id="638" r:id="rId51"/>
    <p:sldId id="637" r:id="rId52"/>
    <p:sldId id="600" r:id="rId53"/>
    <p:sldId id="634" r:id="rId54"/>
    <p:sldId id="628" r:id="rId55"/>
    <p:sldId id="629" r:id="rId56"/>
    <p:sldId id="630" r:id="rId57"/>
    <p:sldId id="562" r:id="rId5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800" b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66"/>
    <a:srgbClr val="CC0000"/>
    <a:srgbClr val="663300"/>
    <a:srgbClr val="000066"/>
    <a:srgbClr val="006666"/>
    <a:srgbClr val="FF33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20923" autoAdjust="0"/>
    <p:restoredTop sz="97243" autoAdjust="0"/>
  </p:normalViewPr>
  <p:slideViewPr>
    <p:cSldViewPr>
      <p:cViewPr varScale="1">
        <p:scale>
          <a:sx n="55" d="100"/>
          <a:sy n="55" d="100"/>
        </p:scale>
        <p:origin x="-16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888"/>
    </p:cViewPr>
  </p:sorterViewPr>
  <p:notesViewPr>
    <p:cSldViewPr>
      <p:cViewPr varScale="1">
        <p:scale>
          <a:sx n="30" d="100"/>
          <a:sy n="30" d="100"/>
        </p:scale>
        <p:origin x="-1224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4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8547E390-9D95-4362-B26E-12D9141E5FE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endParaRPr lang="pt-B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fld id="{41203B6C-C7D5-49C8-8968-B8FDA292A51E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B62842-AFCD-4225-9771-3D51C9E7F79B}" type="slidenum">
              <a:rPr lang="pt-BR"/>
              <a:pPr/>
              <a:t>1</a:t>
            </a:fld>
            <a:endParaRPr lang="pt-BR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FEA13-7503-4122-A4CA-188C661B50FB}" type="slidenum">
              <a:rPr lang="pt-BR"/>
              <a:pPr/>
              <a:t>16</a:t>
            </a:fld>
            <a:endParaRPr lang="pt-BR"/>
          </a:p>
        </p:txBody>
      </p:sp>
      <p:sp>
        <p:nvSpPr>
          <p:cNvPr id="425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354E1-5C39-4E05-B667-D512876DB49F}" type="slidenum">
              <a:rPr lang="pt-BR"/>
              <a:pPr/>
              <a:t>17</a:t>
            </a:fld>
            <a:endParaRPr lang="pt-BR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FEA13-7503-4122-A4CA-188C661B50FB}" type="slidenum">
              <a:rPr lang="pt-BR"/>
              <a:pPr/>
              <a:t>18</a:t>
            </a:fld>
            <a:endParaRPr lang="pt-BR"/>
          </a:p>
        </p:txBody>
      </p:sp>
      <p:sp>
        <p:nvSpPr>
          <p:cNvPr id="425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D4F26-6BB5-4A18-87B5-93891C60EA3C}" type="slidenum">
              <a:rPr lang="pt-BR"/>
              <a:pPr/>
              <a:t>21</a:t>
            </a:fld>
            <a:endParaRPr lang="pt-BR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5C0EA8-23D2-48E5-A927-24F90232DF3C}" type="slidenum">
              <a:rPr lang="pt-BR"/>
              <a:pPr/>
              <a:t>22</a:t>
            </a:fld>
            <a:endParaRPr lang="pt-BR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7C7D6-719C-428B-9ADE-6AEAC0357E80}" type="slidenum">
              <a:rPr lang="pt-BR"/>
              <a:pPr/>
              <a:t>23</a:t>
            </a:fld>
            <a:endParaRPr lang="pt-BR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B49969-67C8-4403-A4D8-DD13AACB49A0}" type="slidenum">
              <a:rPr lang="pt-BR"/>
              <a:pPr/>
              <a:t>24</a:t>
            </a:fld>
            <a:endParaRPr lang="pt-BR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01480-777B-4ADB-9247-CF955523B48A}" type="slidenum">
              <a:rPr lang="pt-BR"/>
              <a:pPr/>
              <a:t>25</a:t>
            </a:fld>
            <a:endParaRPr lang="pt-BR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8C2FBC-B1B3-44F5-8AB7-9D80D98D0061}" type="slidenum">
              <a:rPr lang="pt-BR"/>
              <a:pPr/>
              <a:t>26</a:t>
            </a:fld>
            <a:endParaRPr lang="pt-B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89B524-DCC0-480E-BAF9-61159A9930E4}" type="slidenum">
              <a:rPr lang="pt-BR"/>
              <a:pPr/>
              <a:t>27</a:t>
            </a:fld>
            <a:endParaRPr lang="pt-BR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CFF10-5679-4C8B-B693-7CC103960510}" type="slidenum">
              <a:rPr lang="pt-BR"/>
              <a:pPr/>
              <a:t>2</a:t>
            </a:fld>
            <a:endParaRPr lang="pt-BR" dirty="0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1C330-FFC4-43EF-87C8-541A084DB899}" type="slidenum">
              <a:rPr lang="pt-BR"/>
              <a:pPr/>
              <a:t>28</a:t>
            </a:fld>
            <a:endParaRPr lang="pt-BR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E2CDE1-87F8-4D26-8C89-41FB72D9C1BE}" type="slidenum">
              <a:rPr lang="pt-BR"/>
              <a:pPr/>
              <a:t>29</a:t>
            </a:fld>
            <a:endParaRPr lang="pt-BR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EF9EC-C82D-408E-9D5F-FC8D78A1E367}" type="slidenum">
              <a:rPr lang="pt-BR"/>
              <a:pPr/>
              <a:t>30</a:t>
            </a:fld>
            <a:endParaRPr lang="pt-BR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6750D-AE91-42B4-BF9E-DC413A9AD72C}" type="slidenum">
              <a:rPr lang="pt-BR"/>
              <a:pPr/>
              <a:t>31</a:t>
            </a:fld>
            <a:endParaRPr lang="pt-BR"/>
          </a:p>
        </p:txBody>
      </p:sp>
      <p:sp>
        <p:nvSpPr>
          <p:cNvPr id="361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05156-79F3-4BBC-B26C-625FAFF01392}" type="slidenum">
              <a:rPr lang="pt-BR"/>
              <a:pPr/>
              <a:t>32</a:t>
            </a:fld>
            <a:endParaRPr lang="pt-BR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261B8-EEC9-4605-955B-07D3FE01BF81}" type="slidenum">
              <a:rPr lang="pt-BR"/>
              <a:pPr/>
              <a:t>33</a:t>
            </a:fld>
            <a:endParaRPr lang="pt-BR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B6B5B-13E7-4262-A9B4-491BFCB3CBF5}" type="slidenum">
              <a:rPr lang="pt-BR"/>
              <a:pPr/>
              <a:t>34</a:t>
            </a:fld>
            <a:endParaRPr lang="pt-B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61B8F-E782-48F4-886A-A4519804AFCA}" type="slidenum">
              <a:rPr lang="pt-BR"/>
              <a:pPr/>
              <a:t>35</a:t>
            </a:fld>
            <a:endParaRPr lang="pt-BR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F6D6E-8E59-4EE3-B10E-4EE1412C61C4}" type="slidenum">
              <a:rPr lang="pt-BR"/>
              <a:pPr/>
              <a:t>36</a:t>
            </a:fld>
            <a:endParaRPr lang="pt-BR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45712F-C29D-41D9-BF23-1EDFE71C608A}" type="slidenum">
              <a:rPr lang="pt-BR"/>
              <a:pPr/>
              <a:t>37</a:t>
            </a:fld>
            <a:endParaRPr lang="pt-BR"/>
          </a:p>
        </p:txBody>
      </p:sp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02528-5E7C-4E10-8387-93AE3D37FAE8}" type="slidenum">
              <a:rPr lang="pt-BR"/>
              <a:pPr/>
              <a:t>3</a:t>
            </a:fld>
            <a:endParaRPr lang="pt-BR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42336-CAD6-435B-AE3F-29AC61C81F15}" type="slidenum">
              <a:rPr lang="pt-BR"/>
              <a:pPr/>
              <a:t>38</a:t>
            </a:fld>
            <a:endParaRPr lang="pt-B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C8141B-989F-4F86-B7A4-CF714C9608A4}" type="slidenum">
              <a:rPr lang="pt-BR"/>
              <a:pPr/>
              <a:t>39</a:t>
            </a:fld>
            <a:endParaRPr lang="pt-BR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A3911-FD6E-4135-B0D7-105799B9C2E1}" type="slidenum">
              <a:rPr lang="pt-BR"/>
              <a:pPr/>
              <a:t>40</a:t>
            </a:fld>
            <a:endParaRPr lang="pt-BR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136E03-9DEA-4D50-8165-41001EECBFC1}" type="slidenum">
              <a:rPr lang="pt-BR"/>
              <a:pPr/>
              <a:t>41</a:t>
            </a:fld>
            <a:endParaRPr lang="pt-BR"/>
          </a:p>
        </p:txBody>
      </p:sp>
      <p:sp>
        <p:nvSpPr>
          <p:cNvPr id="2375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600">
                <a:solidFill>
                  <a:srgbClr val="FF3300"/>
                </a:solidFill>
              </a:rPr>
              <a:t>Pacientes com deformidade tipo A</a:t>
            </a:r>
            <a:r>
              <a:rPr lang="pt-BR" sz="1600"/>
              <a:t> apresentam diástase de retos secundária à gestação e correspondem à grande maioria das pacientes de nossa casuística </a:t>
            </a:r>
            <a:r>
              <a:rPr lang="pt-BR" sz="900"/>
              <a:t>(57.6%). Nestes casos, apenas a plicatura da aponeurose anterior está indicada.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F633A-E815-46E6-B79D-468871D3E983}" type="slidenum">
              <a:rPr lang="pt-BR"/>
              <a:pPr/>
              <a:t>42</a:t>
            </a:fld>
            <a:endParaRPr lang="pt-BR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F1FA9-B84D-4FD7-94F4-5291F8488FCF}" type="slidenum">
              <a:rPr lang="pt-BR"/>
              <a:pPr/>
              <a:t>43</a:t>
            </a:fld>
            <a:endParaRPr lang="pt-BR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600">
                <a:solidFill>
                  <a:srgbClr val="FF3300"/>
                </a:solidFill>
              </a:rPr>
              <a:t>Pacientes tipo B</a:t>
            </a:r>
            <a:r>
              <a:rPr lang="pt-BR" sz="1600"/>
              <a:t> apresentam, além da diástase de retos, </a:t>
            </a:r>
            <a:r>
              <a:rPr lang="pt-BR" sz="1400"/>
              <a:t> flacidez lateral e infra-umbilical  do plano mioaponeurótico. Corresponde a </a:t>
            </a:r>
            <a:r>
              <a:rPr lang="pt-BR" sz="1000"/>
              <a:t>9% das pacientes operadas. </a:t>
            </a:r>
            <a:r>
              <a:rPr lang="pt-BR" sz="1000">
                <a:cs typeface="Times New Roman" pitchFamily="18" charset="0"/>
              </a:rPr>
              <a:t>Deve-se, além de corrigir a diástase como no tipo A, realizar a plicatura da aponeurose dos músculos oblíquos externos em “L”.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F1FA9-B84D-4FD7-94F4-5291F8488FCF}" type="slidenum">
              <a:rPr lang="pt-BR"/>
              <a:pPr/>
              <a:t>44</a:t>
            </a:fld>
            <a:endParaRPr lang="pt-BR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600">
                <a:solidFill>
                  <a:srgbClr val="FF3300"/>
                </a:solidFill>
              </a:rPr>
              <a:t>Pacientes tipo B</a:t>
            </a:r>
            <a:r>
              <a:rPr lang="pt-BR" sz="1600"/>
              <a:t> apresentam, além da diástase de retos, </a:t>
            </a:r>
            <a:r>
              <a:rPr lang="pt-BR" sz="1400"/>
              <a:t> flacidez lateral e infra-umbilical  do plano mioaponeurótico. Corresponde a </a:t>
            </a:r>
            <a:r>
              <a:rPr lang="pt-BR" sz="1000"/>
              <a:t>9% das pacientes operadas. </a:t>
            </a:r>
            <a:r>
              <a:rPr lang="pt-BR" sz="1000">
                <a:cs typeface="Times New Roman" pitchFamily="18" charset="0"/>
              </a:rPr>
              <a:t>Deve-se, além de corrigir a diástase como no tipo A, realizar a plicatura da aponeurose dos músculos oblíquos externos em “L”.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689E2-F91B-4E76-947C-579092242DBE}" type="slidenum">
              <a:rPr lang="pt-BR"/>
              <a:pPr/>
              <a:t>45</a:t>
            </a:fld>
            <a:endParaRPr lang="pt-BR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C1724-7F88-40DC-9113-9C3CBD65A295}" type="slidenum">
              <a:rPr lang="pt-BR"/>
              <a:pPr/>
              <a:t>46</a:t>
            </a:fld>
            <a:endParaRPr lang="pt-BR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600">
                <a:solidFill>
                  <a:srgbClr val="FF3300"/>
                </a:solidFill>
              </a:rPr>
              <a:t>Pacientes tipo C</a:t>
            </a:r>
            <a:r>
              <a:rPr lang="pt-BR" sz="1600"/>
              <a:t> apresentam inserção lateral congênita dos retos </a:t>
            </a:r>
            <a:r>
              <a:rPr lang="pt-BR" sz="1000"/>
              <a:t>(6,3%). Estes casos devem ser tratados com avanço dos músculos retos e não através da simples plicatura aponeurótica. Este procedimento evita a recidiva pois, nestes casos, irá ocorrer o efeito de corda de violino, rompendo a sutura da plicatura com o passar do tempo, pela contração repetida dos retos.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212F1-9A52-4421-BD45-E581EE3D1DBA}" type="slidenum">
              <a:rPr lang="pt-BR"/>
              <a:pPr/>
              <a:t>47</a:t>
            </a:fld>
            <a:endParaRPr lang="pt-BR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AA5A8-F5D4-450D-B0E2-A15D39F50375}" type="slidenum">
              <a:rPr lang="pt-BR"/>
              <a:pPr/>
              <a:t>48</a:t>
            </a:fld>
            <a:endParaRPr lang="pt-BR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600">
                <a:solidFill>
                  <a:srgbClr val="FF3300"/>
                </a:solidFill>
              </a:rPr>
              <a:t>Pacientes tipo D</a:t>
            </a:r>
            <a:r>
              <a:rPr lang="pt-BR" sz="1600"/>
              <a:t> apresentam diástase de retos e cintura pouco definida. Representam </a:t>
            </a:r>
            <a:r>
              <a:rPr lang="pt-BR" sz="1000"/>
              <a:t>1,8% dos casos e o tratamento consiste em plicatura da aponeurose anterior associada ao avanço do músculo oblíquo externo.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7261F7-C3BB-48BF-8C90-D8AE5BF9B515}" type="slidenum">
              <a:rPr lang="pt-BR"/>
              <a:pPr/>
              <a:t>49</a:t>
            </a:fld>
            <a:endParaRPr lang="pt-BR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C3C1E-358A-4449-A58C-DC1A624AC6AB}" type="slidenum">
              <a:rPr lang="pt-BR" smtClean="0"/>
              <a:pPr/>
              <a:t>50</a:t>
            </a:fld>
            <a:endParaRPr lang="pt-BR" smtClean="0"/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2C3C1E-358A-4449-A58C-DC1A624AC6AB}" type="slidenum">
              <a:rPr lang="pt-BR" smtClean="0"/>
              <a:pPr/>
              <a:t>51</a:t>
            </a:fld>
            <a:endParaRPr lang="pt-BR" smtClean="0"/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6E7BA-54EC-447B-B85C-DC93A1C9F651}" type="slidenum">
              <a:rPr lang="pt-BR"/>
              <a:pPr/>
              <a:t>52</a:t>
            </a:fld>
            <a:endParaRPr lang="pt-BR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23326-16B7-40D4-A22B-5C78A3A67943}" type="slidenum">
              <a:rPr lang="pt-BR" smtClean="0"/>
              <a:pPr/>
              <a:t>53</a:t>
            </a:fld>
            <a:endParaRPr lang="pt-B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D23326-16B7-40D4-A22B-5C78A3A67943}" type="slidenum">
              <a:rPr lang="pt-BR" smtClean="0"/>
              <a:pPr/>
              <a:t>54</a:t>
            </a:fld>
            <a:endParaRPr lang="pt-B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C2A28-BB91-42CB-8828-72288588EFE6}" type="slidenum">
              <a:rPr lang="pt-BR" smtClean="0"/>
              <a:pPr/>
              <a:t>55</a:t>
            </a:fld>
            <a:endParaRPr lang="pt-B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99333-CA7F-48F7-9E98-B58CAC4A7A18}" type="slidenum">
              <a:rPr lang="pt-BR" smtClean="0"/>
              <a:pPr/>
              <a:t>56</a:t>
            </a:fld>
            <a:endParaRPr lang="pt-BR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7F3AE-12EF-48B0-B1B1-3F7291708B63}" type="slidenum">
              <a:rPr lang="pt-BR"/>
              <a:pPr/>
              <a:t>57</a:t>
            </a:fld>
            <a:endParaRPr lang="pt-BR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FEA13-7503-4122-A4CA-188C661B50FB}" type="slidenum">
              <a:rPr lang="pt-BR"/>
              <a:pPr/>
              <a:t>5</a:t>
            </a:fld>
            <a:endParaRPr lang="pt-BR"/>
          </a:p>
        </p:txBody>
      </p:sp>
      <p:sp>
        <p:nvSpPr>
          <p:cNvPr id="425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BB1833-78B4-4267-9A4F-5FE7C6738E25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3316A-B853-42E3-B7D8-0905FD4ABA34}" type="slidenum">
              <a:rPr lang="en-US"/>
              <a:pPr/>
              <a:t>11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48185-83F7-4A76-AF6E-F13948BD36E1}" type="slidenum">
              <a:rPr lang="en-US"/>
              <a:pPr/>
              <a:t>12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CE1AC-3415-491E-B7D8-DF3D09C75F90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7924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Nahas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100000">
              <a:srgbClr val="000066">
                <a:gamma/>
                <a:shade val="16078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4800" y="6248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800" b="0">
                <a:solidFill>
                  <a:srgbClr val="800000"/>
                </a:solidFill>
              </a:defRPr>
            </a:lvl1pPr>
          </a:lstStyle>
          <a:p>
            <a:r>
              <a:rPr lang="pt-BR"/>
              <a:t>Nahas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 b="0">
                <a:solidFill>
                  <a:srgbClr val="800000"/>
                </a:solidFill>
              </a:defRPr>
            </a:lvl1pPr>
          </a:lstStyle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jpe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4.jpeg"/><Relationship Id="rId4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jpe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abio\Documents\Power\Humboldt%20Kolleg\Flacidez%20p&#243;s%20modif.wmv" TargetMode="External"/><Relationship Id="rId1" Type="http://schemas.openxmlformats.org/officeDocument/2006/relationships/video" Target="file:///C:\Users\Fabio\Documents\Power\Humboldt%20Kolleg\Flacidez%20pr&#233;%20-%20modif.wmv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logotv cóp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285728"/>
            <a:ext cx="1525392" cy="1728607"/>
          </a:xfrm>
          <a:prstGeom prst="rect">
            <a:avLst/>
          </a:prstGeom>
          <a:noFill/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42966" y="5179992"/>
            <a:ext cx="8001000" cy="160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pt-BR" sz="2400" b="0" dirty="0" err="1">
                <a:solidFill>
                  <a:srgbClr val="00B0F0"/>
                </a:solidFill>
                <a:effectLst/>
              </a:rPr>
              <a:t>Associate</a:t>
            </a:r>
            <a:r>
              <a:rPr lang="pt-BR" sz="2400" b="0" dirty="0">
                <a:solidFill>
                  <a:srgbClr val="00B0F0"/>
                </a:solidFill>
                <a:effectLst/>
              </a:rPr>
              <a:t> Professor, </a:t>
            </a:r>
            <a:r>
              <a:rPr lang="pt-BR" sz="2400" b="0" dirty="0" smtClean="0">
                <a:solidFill>
                  <a:srgbClr val="00B0F0"/>
                </a:solidFill>
                <a:effectLst/>
              </a:rPr>
              <a:t>“Livre Docente”, Federal </a:t>
            </a:r>
            <a:r>
              <a:rPr lang="pt-BR" sz="2400" b="0" dirty="0" err="1">
                <a:solidFill>
                  <a:srgbClr val="00B0F0"/>
                </a:solidFill>
                <a:effectLst/>
              </a:rPr>
              <a:t>University</a:t>
            </a:r>
            <a:r>
              <a:rPr lang="pt-BR" sz="2400" b="0" dirty="0">
                <a:solidFill>
                  <a:srgbClr val="00B0F0"/>
                </a:solidFill>
                <a:effectLst/>
              </a:rPr>
              <a:t> </a:t>
            </a:r>
            <a:r>
              <a:rPr lang="pt-BR" sz="2400" b="0" dirty="0" err="1">
                <a:solidFill>
                  <a:srgbClr val="00B0F0"/>
                </a:solidFill>
                <a:effectLst/>
              </a:rPr>
              <a:t>of</a:t>
            </a:r>
            <a:r>
              <a:rPr lang="pt-BR" sz="2400" b="0" dirty="0">
                <a:solidFill>
                  <a:srgbClr val="00B0F0"/>
                </a:solidFill>
                <a:effectLst/>
              </a:rPr>
              <a:t> São Paulo </a:t>
            </a:r>
            <a:r>
              <a:rPr lang="pt-BR" sz="2400" b="0" dirty="0" smtClean="0">
                <a:solidFill>
                  <a:srgbClr val="00B0F0"/>
                </a:solidFill>
                <a:effectLst/>
              </a:rPr>
              <a:t> - UNIFESP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00B0F0"/>
                </a:solidFill>
              </a:rPr>
              <a:t>National Secretary – International Society of Aesthetic Surgery - ISAPS</a:t>
            </a:r>
            <a:endParaRPr lang="pt-BR" sz="2400" b="0" dirty="0">
              <a:solidFill>
                <a:srgbClr val="00B0F0"/>
              </a:solidFill>
              <a:effectLst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6414" y="4568619"/>
            <a:ext cx="5814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00B0F0"/>
                </a:solidFill>
                <a:effectLst/>
              </a:rPr>
              <a:t>Fabio Nahas, MD</a:t>
            </a:r>
            <a:r>
              <a:rPr lang="pt-BR" sz="3600" b="0" dirty="0" smtClean="0">
                <a:solidFill>
                  <a:srgbClr val="00B0F0"/>
                </a:solidFill>
                <a:effectLst/>
              </a:rPr>
              <a:t>, MBA, </a:t>
            </a:r>
            <a:r>
              <a:rPr lang="pt-BR" sz="3600" b="0" dirty="0">
                <a:solidFill>
                  <a:srgbClr val="00B0F0"/>
                </a:solidFill>
                <a:effectLst/>
              </a:rPr>
              <a:t>PhD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2071678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Abdominoplasty</a:t>
            </a:r>
            <a:r>
              <a:rPr lang="pt-BR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 Perspective </a:t>
            </a:r>
            <a:endParaRPr lang="pt-BR" sz="6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0" y="500042"/>
            <a:ext cx="9144000" cy="928694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11568" r="17870"/>
          <a:stretch>
            <a:fillRect/>
          </a:stretch>
        </p:blipFill>
        <p:spPr bwMode="auto">
          <a:xfrm>
            <a:off x="142844" y="2143116"/>
            <a:ext cx="4589941" cy="435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 l="17509" t="-245" r="17237" b="-1643"/>
          <a:stretch>
            <a:fillRect/>
          </a:stretch>
        </p:blipFill>
        <p:spPr bwMode="auto">
          <a:xfrm>
            <a:off x="4786314" y="2143115"/>
            <a:ext cx="4214842" cy="443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42844" y="454863"/>
            <a:ext cx="8925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Aesthetic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Surgery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-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Prominent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Ears</a:t>
            </a:r>
            <a:endParaRPr lang="pt-BR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0487" y="1568223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724169" y="1568223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6-m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0" y="71414"/>
            <a:ext cx="9144000" cy="857256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lum bright="-8000" contrast="12000"/>
          </a:blip>
          <a:srcRect b="5787"/>
          <a:stretch>
            <a:fillRect/>
          </a:stretch>
        </p:blipFill>
        <p:spPr bwMode="auto">
          <a:xfrm>
            <a:off x="228600" y="1043014"/>
            <a:ext cx="4037013" cy="581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lum bright="-8000" contrast="10000"/>
          </a:blip>
          <a:srcRect t="5092"/>
          <a:stretch>
            <a:fillRect/>
          </a:stretch>
        </p:blipFill>
        <p:spPr bwMode="auto">
          <a:xfrm>
            <a:off x="4572000" y="1000108"/>
            <a:ext cx="408305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3071802" y="26235"/>
            <a:ext cx="3449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Rhynoplasty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14678" y="1000108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000892" y="1000108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8-m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0" y="71414"/>
            <a:ext cx="9144000" cy="857256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t="2689"/>
          <a:stretch>
            <a:fillRect/>
          </a:stretch>
        </p:blipFill>
        <p:spPr bwMode="auto">
          <a:xfrm>
            <a:off x="304800" y="1000108"/>
            <a:ext cx="396875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t="2690" b="5934"/>
          <a:stretch>
            <a:fillRect/>
          </a:stretch>
        </p:blipFill>
        <p:spPr bwMode="auto">
          <a:xfrm>
            <a:off x="4476749" y="1000108"/>
            <a:ext cx="4165583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81859" y="5340"/>
            <a:ext cx="27045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5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Face </a:t>
            </a:r>
            <a:r>
              <a:rPr lang="pt-BR" sz="5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Lift</a:t>
            </a:r>
            <a:endParaRPr lang="pt-BR" sz="54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26239" y="785794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16" y="785794"/>
            <a:ext cx="1505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1-y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0" y="71414"/>
            <a:ext cx="9144000" cy="100013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11937" r="14922"/>
          <a:stretch>
            <a:fillRect/>
          </a:stretch>
        </p:blipFill>
        <p:spPr bwMode="auto">
          <a:xfrm>
            <a:off x="4071934" y="1184006"/>
            <a:ext cx="5072066" cy="474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14461" r="14461"/>
          <a:stretch>
            <a:fillRect/>
          </a:stretch>
        </p:blipFill>
        <p:spPr bwMode="auto">
          <a:xfrm>
            <a:off x="0" y="1238250"/>
            <a:ext cx="502920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84" y="55883"/>
            <a:ext cx="55034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Breast</a:t>
            </a:r>
            <a:r>
              <a:rPr lang="pt-BR" sz="6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6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Reduction</a:t>
            </a:r>
            <a:endParaRPr lang="pt-BR" sz="60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844" y="1139595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15272" y="1142984"/>
            <a:ext cx="1505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1-y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26"/>
          <p:cNvSpPr>
            <a:spLocks noChangeArrowheads="1"/>
          </p:cNvSpPr>
          <p:nvPr/>
        </p:nvSpPr>
        <p:spPr bwMode="auto">
          <a:xfrm>
            <a:off x="0" y="71414"/>
            <a:ext cx="9144000" cy="857256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7410" name="Espaço Reservado para Rodapé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 smtClean="0"/>
              <a:t>Nahas</a:t>
            </a:r>
          </a:p>
          <a:p>
            <a:endParaRPr lang="pt-BR" sz="1400" smtClean="0">
              <a:solidFill>
                <a:schemeClr val="tx1"/>
              </a:solidFill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lum bright="-12000" contrast="10000"/>
          </a:blip>
          <a:srcRect b="5854"/>
          <a:stretch>
            <a:fillRect/>
          </a:stretch>
        </p:blipFill>
        <p:spPr bwMode="auto">
          <a:xfrm>
            <a:off x="304800" y="1000108"/>
            <a:ext cx="3862501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5138738" y="1000108"/>
            <a:ext cx="374925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2713515" y="-86993"/>
            <a:ext cx="385874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Liposuction</a:t>
            </a:r>
            <a:endParaRPr lang="pt-BR" sz="60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7664108" y="857232"/>
            <a:ext cx="14798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  <a:effectLst/>
              </a:rPr>
              <a:t>6m PO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183363" y="853843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ChangeArrowheads="1"/>
          </p:cNvSpPr>
          <p:nvPr/>
        </p:nvSpPr>
        <p:spPr bwMode="auto">
          <a:xfrm>
            <a:off x="0" y="500042"/>
            <a:ext cx="9144000" cy="928694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31343" r="8955"/>
          <a:stretch>
            <a:fillRect/>
          </a:stretch>
        </p:blipFill>
        <p:spPr bwMode="auto">
          <a:xfrm>
            <a:off x="4572000" y="1905000"/>
            <a:ext cx="457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14925" r="21642"/>
          <a:stretch>
            <a:fillRect/>
          </a:stretch>
        </p:blipFill>
        <p:spPr bwMode="auto">
          <a:xfrm>
            <a:off x="0" y="1905000"/>
            <a:ext cx="48577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57290" y="413073"/>
            <a:ext cx="67001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6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Breast</a:t>
            </a:r>
            <a:r>
              <a:rPr lang="pt-BR" sz="6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6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Augmentation</a:t>
            </a:r>
            <a:endParaRPr lang="pt-BR" sz="60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406" y="1857364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495616" y="1785926"/>
            <a:ext cx="1505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1-y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424962" name="Rectangle 1026"/>
          <p:cNvSpPr>
            <a:spLocks noChangeArrowheads="1"/>
          </p:cNvSpPr>
          <p:nvPr/>
        </p:nvSpPr>
        <p:spPr bwMode="auto">
          <a:xfrm>
            <a:off x="0" y="285728"/>
            <a:ext cx="9144000" cy="178595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52400" y="571480"/>
            <a:ext cx="8991600" cy="1143000"/>
          </a:xfrm>
        </p:spPr>
        <p:txBody>
          <a:bodyPr/>
          <a:lstStyle/>
          <a:p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development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Aesthetic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Reconstructive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urgery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depends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</a:t>
            </a:r>
            <a:r>
              <a:rPr lang="pt-BR" sz="36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</a:t>
            </a:r>
            <a:endParaRPr lang="pt-BR" sz="36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65" name="Text Box 1029"/>
          <p:cNvSpPr txBox="1">
            <a:spLocks noChangeArrowheads="1"/>
          </p:cNvSpPr>
          <p:nvPr/>
        </p:nvSpPr>
        <p:spPr bwMode="auto">
          <a:xfrm>
            <a:off x="428596" y="2467524"/>
            <a:ext cx="8626475" cy="324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focus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this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presentation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will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be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correction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deformities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musculoaponeurotic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layer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abdomen</a:t>
            </a:r>
            <a:endParaRPr lang="pt-BR" sz="36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5122"/>
          <p:cNvSpPr>
            <a:spLocks noChangeArrowheads="1"/>
          </p:cNvSpPr>
          <p:nvPr/>
        </p:nvSpPr>
        <p:spPr bwMode="auto">
          <a:xfrm>
            <a:off x="0" y="304800"/>
            <a:ext cx="9144000" cy="1052498"/>
          </a:xfrm>
          <a:prstGeom prst="rect">
            <a:avLst/>
          </a:prstGeom>
          <a:solidFill>
            <a:srgbClr val="000016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31459" name="Rectangle 5123"/>
          <p:cNvSpPr>
            <a:spLocks noGrp="1" noChangeArrowheads="1"/>
          </p:cNvSpPr>
          <p:nvPr>
            <p:ph type="title"/>
          </p:nvPr>
        </p:nvSpPr>
        <p:spPr>
          <a:xfrm>
            <a:off x="152400" y="214290"/>
            <a:ext cx="5705484" cy="1214446"/>
          </a:xfrm>
        </p:spPr>
        <p:txBody>
          <a:bodyPr/>
          <a:lstStyle/>
          <a:p>
            <a:r>
              <a:rPr lang="en-US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Since the </a:t>
            </a:r>
            <a:r>
              <a:rPr lang="en-US" i="1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primordium</a:t>
            </a:r>
            <a:r>
              <a:rPr lang="en-US" i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n-US" i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1460" name="Rectangle 5124"/>
          <p:cNvSpPr>
            <a:spLocks noGrp="1" noChangeArrowheads="1"/>
          </p:cNvSpPr>
          <p:nvPr>
            <p:ph type="body" idx="1"/>
          </p:nvPr>
        </p:nvSpPr>
        <p:spPr>
          <a:xfrm>
            <a:off x="304800" y="2667000"/>
            <a:ext cx="8305800" cy="4343400"/>
          </a:xfrm>
        </p:spPr>
        <p:txBody>
          <a:bodyPr/>
          <a:lstStyle/>
          <a:p>
            <a:pPr>
              <a:lnSpc>
                <a:spcPct val="160000"/>
              </a:lnSpc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en-US" sz="3600" b="0" dirty="0">
                <a:solidFill>
                  <a:schemeClr val="bg1"/>
                </a:solidFill>
              </a:rPr>
              <a:t>1890 - </a:t>
            </a:r>
            <a:r>
              <a:rPr lang="en-US" sz="3600" b="0" dirty="0" err="1">
                <a:solidFill>
                  <a:schemeClr val="bg1"/>
                </a:solidFill>
              </a:rPr>
              <a:t>Demars</a:t>
            </a:r>
            <a:r>
              <a:rPr lang="en-US" sz="3600" b="0" dirty="0">
                <a:solidFill>
                  <a:schemeClr val="bg1"/>
                </a:solidFill>
              </a:rPr>
              <a:t>; Marx –     </a:t>
            </a:r>
            <a:r>
              <a:rPr lang="en-US" sz="3600" b="0" dirty="0" err="1" smtClean="0">
                <a:solidFill>
                  <a:schemeClr val="bg1"/>
                </a:solidFill>
              </a:rPr>
              <a:t>dermolipectomy</a:t>
            </a:r>
            <a:r>
              <a:rPr lang="en-US" sz="3600" b="0" dirty="0" smtClean="0">
                <a:solidFill>
                  <a:schemeClr val="bg1"/>
                </a:solidFill>
              </a:rPr>
              <a:t> and hernia correction</a:t>
            </a:r>
            <a:endParaRPr lang="en-US" sz="3600" b="0" dirty="0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Ø"/>
            </a:pPr>
            <a:r>
              <a:rPr lang="en-US" sz="3600" b="0" dirty="0">
                <a:solidFill>
                  <a:schemeClr val="bg1"/>
                </a:solidFill>
              </a:rPr>
              <a:t>1911 - Desjardins </a:t>
            </a:r>
            <a:r>
              <a:rPr lang="en-US" sz="3600" b="0" dirty="0" smtClean="0">
                <a:solidFill>
                  <a:schemeClr val="bg1"/>
                </a:solidFill>
              </a:rPr>
              <a:t>– dermolipectomy with excision of a vertical ellipsis </a:t>
            </a:r>
            <a:r>
              <a:rPr lang="en-US" sz="3600" b="0" dirty="0">
                <a:solidFill>
                  <a:schemeClr val="bg1"/>
                </a:solidFill>
              </a:rPr>
              <a:t>- (</a:t>
            </a:r>
            <a:r>
              <a:rPr lang="en-US" sz="3600" b="0" dirty="0" smtClean="0">
                <a:solidFill>
                  <a:schemeClr val="bg1"/>
                </a:solidFill>
              </a:rPr>
              <a:t>22.4 </a:t>
            </a:r>
            <a:r>
              <a:rPr lang="en-US" sz="3600" b="0" dirty="0">
                <a:solidFill>
                  <a:schemeClr val="bg1"/>
                </a:solidFill>
              </a:rPr>
              <a:t>kg)</a:t>
            </a:r>
            <a:endParaRPr lang="pt-BR" sz="3600" b="0" dirty="0">
              <a:solidFill>
                <a:schemeClr val="bg1"/>
              </a:solidFill>
            </a:endParaRPr>
          </a:p>
        </p:txBody>
      </p:sp>
      <p:pic>
        <p:nvPicPr>
          <p:cNvPr id="531461" name="Picture 5125" descr="C:\Documents and Settings\anacassia\Desktop\25° Jornada Paulista (1)\fi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76200"/>
            <a:ext cx="3127375" cy="3429000"/>
          </a:xfrm>
          <a:prstGeom prst="rect">
            <a:avLst/>
          </a:prstGeom>
          <a:noFill/>
          <a:ln w="6350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531462" name="Rectangle 5126"/>
          <p:cNvSpPr>
            <a:spLocks noChangeArrowheads="1"/>
          </p:cNvSpPr>
          <p:nvPr/>
        </p:nvSpPr>
        <p:spPr bwMode="auto">
          <a:xfrm>
            <a:off x="71406" y="1720982"/>
            <a:ext cx="58566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0" dirty="0" err="1" smtClean="0">
                <a:solidFill>
                  <a:srgbClr val="00B0F0"/>
                </a:solidFill>
              </a:rPr>
              <a:t>Reconstruction</a:t>
            </a:r>
            <a:r>
              <a:rPr lang="pt-BR" sz="4000" b="0" dirty="0" smtClean="0">
                <a:solidFill>
                  <a:srgbClr val="00B0F0"/>
                </a:solidFill>
              </a:rPr>
              <a:t> &amp; </a:t>
            </a:r>
            <a:r>
              <a:rPr lang="pt-BR" sz="4000" b="0" dirty="0" err="1" smtClean="0">
                <a:solidFill>
                  <a:srgbClr val="00B0F0"/>
                </a:solidFill>
              </a:rPr>
              <a:t>Aesthetic</a:t>
            </a:r>
            <a:endParaRPr lang="pt-BR" sz="40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424962" name="Rectangle 1026"/>
          <p:cNvSpPr>
            <a:spLocks noChangeArrowheads="1"/>
          </p:cNvSpPr>
          <p:nvPr/>
        </p:nvSpPr>
        <p:spPr bwMode="auto">
          <a:xfrm>
            <a:off x="0" y="285728"/>
            <a:ext cx="9144000" cy="142876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9916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2.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Deformities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of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the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musculoaponeurotic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layer</a:t>
            </a:r>
            <a:endParaRPr lang="pt-BR" sz="4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65" name="Text Box 1029"/>
          <p:cNvSpPr txBox="1">
            <a:spLocks noChangeArrowheads="1"/>
          </p:cNvSpPr>
          <p:nvPr/>
        </p:nvSpPr>
        <p:spPr bwMode="auto">
          <a:xfrm>
            <a:off x="357158" y="1643050"/>
            <a:ext cx="862647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pt-BR" sz="3600" b="0" dirty="0" err="1" smtClean="0">
                <a:solidFill>
                  <a:schemeClr val="bg1"/>
                </a:solidFill>
              </a:rPr>
              <a:t>Correction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separation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rectus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muscles</a:t>
            </a:r>
            <a:r>
              <a:rPr lang="pt-BR" sz="3600" b="0" dirty="0" smtClean="0">
                <a:solidFill>
                  <a:schemeClr val="bg1"/>
                </a:solidFill>
              </a:rPr>
              <a:t> (</a:t>
            </a:r>
            <a:r>
              <a:rPr lang="pt-BR" sz="3600" b="0" dirty="0" err="1" smtClean="0">
                <a:solidFill>
                  <a:schemeClr val="bg1"/>
                </a:solidFill>
              </a:rPr>
              <a:t>rectus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diastasis</a:t>
            </a:r>
            <a:r>
              <a:rPr lang="pt-BR" sz="3600" b="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lnSpc>
                <a:spcPct val="18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en-US" sz="3600" b="0" dirty="0" smtClean="0">
                <a:solidFill>
                  <a:schemeClr val="bg1"/>
                </a:solidFill>
              </a:rPr>
              <a:t>Treatment of the laxity of the abdominal </a:t>
            </a:r>
            <a:r>
              <a:rPr lang="en-US" sz="3600" b="0" dirty="0" smtClean="0">
                <a:solidFill>
                  <a:schemeClr val="bg1"/>
                </a:solidFill>
              </a:rPr>
              <a:t>wall</a:t>
            </a:r>
          </a:p>
          <a:p>
            <a:pPr marL="457200" indent="-457200">
              <a:lnSpc>
                <a:spcPct val="18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en-US" sz="3600" b="0" dirty="0" smtClean="0">
                <a:solidFill>
                  <a:schemeClr val="bg1"/>
                </a:solidFill>
              </a:rPr>
              <a:t>Abdominal wall reconstruction</a:t>
            </a:r>
            <a:endParaRPr lang="pt-BR" sz="3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PI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6" y="1227643"/>
            <a:ext cx="7500958" cy="5633532"/>
          </a:xfrm>
          <a:prstGeom prst="rect">
            <a:avLst/>
          </a:prstGeom>
          <a:noFill/>
        </p:spPr>
      </p:pic>
      <p:sp>
        <p:nvSpPr>
          <p:cNvPr id="3" name="Rectangle 1026"/>
          <p:cNvSpPr>
            <a:spLocks noChangeArrowheads="1"/>
          </p:cNvSpPr>
          <p:nvPr/>
        </p:nvSpPr>
        <p:spPr bwMode="auto">
          <a:xfrm>
            <a:off x="0" y="285728"/>
            <a:ext cx="9144000" cy="785818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 Rectus </a:t>
            </a:r>
            <a:r>
              <a:rPr lang="en-US" sz="4000" b="0" dirty="0" err="1" smtClean="0">
                <a:solidFill>
                  <a:schemeClr val="bg1"/>
                </a:solidFill>
              </a:rPr>
              <a:t>diastasis</a:t>
            </a:r>
            <a:r>
              <a:rPr lang="en-US" sz="4000" b="0" dirty="0" smtClean="0">
                <a:solidFill>
                  <a:schemeClr val="bg1"/>
                </a:solidFill>
              </a:rPr>
              <a:t> occurs during pregnancy</a:t>
            </a:r>
            <a:endParaRPr lang="pt-BR" sz="4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76200"/>
            <a:ext cx="8991600" cy="1066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pt-BR" sz="4800" dirty="0" smtClean="0">
                <a:solidFill>
                  <a:srgbClr val="DDDDDD"/>
                </a:solidFill>
              </a:rPr>
              <a:t>Venus </a:t>
            </a:r>
            <a:r>
              <a:rPr lang="pt-BR" sz="4800" dirty="0" err="1" smtClean="0">
                <a:solidFill>
                  <a:srgbClr val="DDDDDD"/>
                </a:solidFill>
              </a:rPr>
              <a:t>of</a:t>
            </a:r>
            <a:r>
              <a:rPr lang="pt-BR" sz="4800" dirty="0" smtClean="0">
                <a:solidFill>
                  <a:srgbClr val="DDDDDD"/>
                </a:solidFill>
              </a:rPr>
              <a:t> </a:t>
            </a:r>
            <a:r>
              <a:rPr lang="pt-BR" sz="4800" dirty="0" err="1" smtClean="0">
                <a:solidFill>
                  <a:srgbClr val="DDDDDD"/>
                </a:solidFill>
              </a:rPr>
              <a:t>Willendorf</a:t>
            </a:r>
            <a:endParaRPr lang="pt-BR" sz="4800" dirty="0"/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6248400"/>
            <a:ext cx="4724400" cy="609600"/>
          </a:xfrm>
        </p:spPr>
        <p:txBody>
          <a:bodyPr/>
          <a:lstStyle/>
          <a:p>
            <a:pPr algn="l" eaLnBrk="0" hangingPunct="0">
              <a:spcBef>
                <a:spcPct val="0"/>
              </a:spcBef>
            </a:pPr>
            <a:r>
              <a:rPr lang="pt-BR" sz="2800" dirty="0">
                <a:solidFill>
                  <a:srgbClr val="CC0033"/>
                </a:solidFill>
                <a:cs typeface="Arial" pitchFamily="34" charset="0"/>
              </a:rPr>
              <a:t>André Gourhan, </a:t>
            </a:r>
            <a:r>
              <a:rPr lang="en-US" sz="2800" dirty="0" smtClean="0">
                <a:solidFill>
                  <a:srgbClr val="CC0033"/>
                </a:solidFill>
                <a:cs typeface="Arial" pitchFamily="34" charset="0"/>
              </a:rPr>
              <a:t>ethnologist</a:t>
            </a:r>
            <a:endParaRPr lang="en-US" sz="2800" dirty="0">
              <a:solidFill>
                <a:srgbClr val="663333"/>
              </a:solidFill>
            </a:endParaRPr>
          </a:p>
        </p:txBody>
      </p:sp>
      <p:graphicFrame>
        <p:nvGraphicFramePr>
          <p:cNvPr id="635910" name="Object 6"/>
          <p:cNvGraphicFramePr>
            <a:graphicFrameLocks noChangeAspect="1"/>
          </p:cNvGraphicFramePr>
          <p:nvPr/>
        </p:nvGraphicFramePr>
        <p:xfrm>
          <a:off x="304800" y="1295400"/>
          <a:ext cx="3438525" cy="5319713"/>
        </p:xfrm>
        <a:graphic>
          <a:graphicData uri="http://schemas.openxmlformats.org/presentationml/2006/ole">
            <p:oleObj spid="_x0000_s625666" name="Bitmap Image" r:id="rId4" imgW="1714649" imgH="2651990" progId="PBrush">
              <p:embed/>
            </p:oleObj>
          </a:graphicData>
        </a:graphic>
      </p:graphicFrame>
      <p:sp>
        <p:nvSpPr>
          <p:cNvPr id="635911" name="Text Box 7"/>
          <p:cNvSpPr txBox="1">
            <a:spLocks noChangeArrowheads="1"/>
          </p:cNvSpPr>
          <p:nvPr/>
        </p:nvSpPr>
        <p:spPr bwMode="auto">
          <a:xfrm>
            <a:off x="4343400" y="1131888"/>
            <a:ext cx="4800600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pt-BR" sz="3600" b="0" dirty="0" smtClean="0">
                <a:solidFill>
                  <a:schemeClr val="bg1"/>
                </a:solidFill>
              </a:rPr>
              <a:t>The most ancient representation of the human body</a:t>
            </a:r>
            <a:endParaRPr lang="pt-BR" sz="3600" b="0" dirty="0">
              <a:solidFill>
                <a:schemeClr val="bg1"/>
              </a:solidFill>
            </a:endParaRPr>
          </a:p>
        </p:txBody>
      </p:sp>
      <p:sp>
        <p:nvSpPr>
          <p:cNvPr id="635914" name="Rectangle 10"/>
          <p:cNvSpPr>
            <a:spLocks noChangeArrowheads="1"/>
          </p:cNvSpPr>
          <p:nvPr/>
        </p:nvSpPr>
        <p:spPr bwMode="auto">
          <a:xfrm>
            <a:off x="6858032" y="2676524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buClr>
                <a:srgbClr val="FF6600"/>
              </a:buClr>
              <a:buFont typeface="Wingdings" pitchFamily="2" charset="2"/>
              <a:buNone/>
            </a:pPr>
            <a:r>
              <a:rPr lang="pt-BR" sz="3600" b="1" dirty="0">
                <a:solidFill>
                  <a:srgbClr val="0070C0"/>
                </a:solidFill>
              </a:rPr>
              <a:t>22.000 </a:t>
            </a:r>
            <a:r>
              <a:rPr lang="pt-BR" sz="3600" b="1" dirty="0" smtClean="0">
                <a:solidFill>
                  <a:srgbClr val="0070C0"/>
                </a:solidFill>
              </a:rPr>
              <a:t>BC</a:t>
            </a:r>
            <a:endParaRPr lang="pt-BR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35915" name="Object 11"/>
          <p:cNvGraphicFramePr>
            <a:graphicFrameLocks noChangeAspect="1"/>
          </p:cNvGraphicFramePr>
          <p:nvPr/>
        </p:nvGraphicFramePr>
        <p:xfrm>
          <a:off x="4648200" y="3581400"/>
          <a:ext cx="3657600" cy="2601913"/>
        </p:xfrm>
        <a:graphic>
          <a:graphicData uri="http://schemas.openxmlformats.org/presentationml/2006/ole">
            <p:oleObj spid="_x0000_s625667" name="Bitmap Image" r:id="rId5" imgW="2613333" imgH="1859441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:\PIC3.JPG"/>
          <p:cNvPicPr>
            <a:picLocks noChangeAspect="1" noChangeArrowheads="1"/>
          </p:cNvPicPr>
          <p:nvPr/>
        </p:nvPicPr>
        <p:blipFill>
          <a:blip r:embed="rId2"/>
          <a:srcRect r="4503"/>
          <a:stretch>
            <a:fillRect/>
          </a:stretch>
        </p:blipFill>
        <p:spPr bwMode="auto">
          <a:xfrm>
            <a:off x="4357686" y="3165238"/>
            <a:ext cx="4786315" cy="3764224"/>
          </a:xfrm>
          <a:prstGeom prst="rect">
            <a:avLst/>
          </a:prstGeom>
          <a:noFill/>
        </p:spPr>
      </p:pic>
      <p:pic>
        <p:nvPicPr>
          <p:cNvPr id="3" name="Picture 2" descr="A:\PIC1.JPG"/>
          <p:cNvPicPr>
            <a:picLocks noChangeAspect="1" noChangeArrowheads="1"/>
          </p:cNvPicPr>
          <p:nvPr/>
        </p:nvPicPr>
        <p:blipFill>
          <a:blip r:embed="rId3"/>
          <a:srcRect r="5714"/>
          <a:stretch>
            <a:fillRect/>
          </a:stretch>
        </p:blipFill>
        <p:spPr bwMode="auto">
          <a:xfrm>
            <a:off x="0" y="3173782"/>
            <a:ext cx="4714876" cy="3755680"/>
          </a:xfrm>
          <a:prstGeom prst="rect">
            <a:avLst/>
          </a:prstGeom>
          <a:noFill/>
        </p:spPr>
      </p:pic>
      <p:sp>
        <p:nvSpPr>
          <p:cNvPr id="4" name="Rectangle 1026"/>
          <p:cNvSpPr>
            <a:spLocks noChangeArrowheads="1"/>
          </p:cNvSpPr>
          <p:nvPr/>
        </p:nvSpPr>
        <p:spPr bwMode="auto">
          <a:xfrm>
            <a:off x="0" y="714380"/>
            <a:ext cx="9144000" cy="1714488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b="0" dirty="0" smtClean="0">
                <a:solidFill>
                  <a:schemeClr val="bg1"/>
                </a:solidFill>
              </a:rPr>
              <a:t> Rectus </a:t>
            </a:r>
            <a:r>
              <a:rPr lang="en-US" sz="4000" b="0" dirty="0" err="1" smtClean="0">
                <a:solidFill>
                  <a:schemeClr val="bg1"/>
                </a:solidFill>
              </a:rPr>
              <a:t>diastasis</a:t>
            </a:r>
            <a:r>
              <a:rPr lang="en-US" sz="4000" b="0" dirty="0" smtClean="0">
                <a:solidFill>
                  <a:schemeClr val="bg1"/>
                </a:solidFill>
              </a:rPr>
              <a:t> allows the organs to</a:t>
            </a:r>
          </a:p>
          <a:p>
            <a:r>
              <a:rPr lang="en-US" sz="4000" b="0" dirty="0" smtClean="0">
                <a:solidFill>
                  <a:schemeClr val="bg1"/>
                </a:solidFill>
              </a:rPr>
              <a:t> project the abdominal wall </a:t>
            </a:r>
            <a:r>
              <a:rPr lang="en-US" sz="4000" b="0" dirty="0" err="1" smtClean="0">
                <a:solidFill>
                  <a:schemeClr val="bg1"/>
                </a:solidFill>
              </a:rPr>
              <a:t>anteriorly</a:t>
            </a:r>
            <a:endParaRPr lang="pt-BR" sz="4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340994" name="Rectangle 2"/>
          <p:cNvSpPr>
            <a:spLocks noChangeArrowheads="1"/>
          </p:cNvSpPr>
          <p:nvPr/>
        </p:nvSpPr>
        <p:spPr bwMode="auto">
          <a:xfrm>
            <a:off x="0" y="357166"/>
            <a:ext cx="9144000" cy="160020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pt-BR" sz="2400" b="0">
              <a:solidFill>
                <a:srgbClr val="260000"/>
              </a:solidFill>
            </a:endParaRPr>
          </a:p>
        </p:txBody>
      </p:sp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762000" y="2743200"/>
            <a:ext cx="5943600" cy="403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340996" name="Picture 4" descr="C:\Documents and Settings\Fabio Nahas\My Documents\My Pictures\Trab Cient\Trab Cient 028.jpg"/>
          <p:cNvPicPr>
            <a:picLocks noChangeAspect="1" noChangeArrowheads="1"/>
          </p:cNvPicPr>
          <p:nvPr/>
        </p:nvPicPr>
        <p:blipFill>
          <a:blip r:embed="rId4">
            <a:lum bright="-30000" contrast="36000"/>
          </a:blip>
          <a:srcRect t="6151" b="3691"/>
          <a:stretch>
            <a:fillRect/>
          </a:stretch>
        </p:blipFill>
        <p:spPr bwMode="auto">
          <a:xfrm>
            <a:off x="838200" y="2841625"/>
            <a:ext cx="5791200" cy="3863975"/>
          </a:xfrm>
          <a:prstGeom prst="rect">
            <a:avLst/>
          </a:prstGeom>
          <a:noFill/>
        </p:spPr>
      </p:pic>
      <p:graphicFrame>
        <p:nvGraphicFramePr>
          <p:cNvPr id="340997" name="Object 5"/>
          <p:cNvGraphicFramePr>
            <a:graphicFrameLocks noChangeAspect="1"/>
          </p:cNvGraphicFramePr>
          <p:nvPr/>
        </p:nvGraphicFramePr>
        <p:xfrm>
          <a:off x="7086600" y="3124200"/>
          <a:ext cx="1643063" cy="2133600"/>
        </p:xfrm>
        <a:graphic>
          <a:graphicData uri="http://schemas.openxmlformats.org/presentationml/2006/ole">
            <p:oleObj spid="_x0000_s340997" name="Bitmap Image" r:id="rId5" imgW="792381" imgH="1028789" progId="PBrush">
              <p:embed/>
            </p:oleObj>
          </a:graphicData>
        </a:graphic>
      </p:graphicFrame>
      <p:sp>
        <p:nvSpPr>
          <p:cNvPr id="340998" name="Text Box 6"/>
          <p:cNvSpPr txBox="1">
            <a:spLocks noChangeArrowheads="1"/>
          </p:cNvSpPr>
          <p:nvPr/>
        </p:nvSpPr>
        <p:spPr bwMode="auto">
          <a:xfrm>
            <a:off x="381000" y="228600"/>
            <a:ext cx="845185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pt-BR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possible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correct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rectus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diastasis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laparoscopy</a:t>
            </a:r>
            <a:endParaRPr lang="pt-B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1000" name="Picture 8"/>
          <p:cNvPicPr>
            <a:picLocks noChangeAspect="1" noChangeArrowheads="1"/>
          </p:cNvPicPr>
          <p:nvPr/>
        </p:nvPicPr>
        <p:blipFill>
          <a:blip r:embed="rId6">
            <a:lum bright="-8000" contrast="6000"/>
          </a:blip>
          <a:srcRect t="70294"/>
          <a:stretch>
            <a:fillRect/>
          </a:stretch>
        </p:blipFill>
        <p:spPr bwMode="auto">
          <a:xfrm>
            <a:off x="838200" y="5486400"/>
            <a:ext cx="5791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1001" name="Text Box 9"/>
          <p:cNvSpPr txBox="1">
            <a:spLocks noChangeArrowheads="1"/>
          </p:cNvSpPr>
          <p:nvPr/>
        </p:nvSpPr>
        <p:spPr bwMode="auto">
          <a:xfrm>
            <a:off x="990600" y="1919288"/>
            <a:ext cx="50241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0" dirty="0" err="1">
                <a:solidFill>
                  <a:schemeClr val="bg1"/>
                </a:solidFill>
              </a:rPr>
              <a:t>Limited</a:t>
            </a:r>
            <a:r>
              <a:rPr lang="pt-BR" b="0" dirty="0">
                <a:solidFill>
                  <a:schemeClr val="bg1"/>
                </a:solidFill>
              </a:rPr>
              <a:t> </a:t>
            </a:r>
            <a:r>
              <a:rPr lang="pt-BR" b="0" dirty="0" err="1">
                <a:solidFill>
                  <a:schemeClr val="bg1"/>
                </a:solidFill>
              </a:rPr>
              <a:t>Indications</a:t>
            </a:r>
            <a:endParaRPr lang="pt-BR" b="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424249" y="528638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1996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0" y="285728"/>
            <a:ext cx="9144000" cy="2286016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pt-BR" sz="2400" b="0">
              <a:solidFill>
                <a:srgbClr val="260000"/>
              </a:solidFill>
            </a:endParaRPr>
          </a:p>
        </p:txBody>
      </p:sp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142908" y="256135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is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usually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corrected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plication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anterior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rectus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sheath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use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Nylon 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suture is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</a:t>
            </a:r>
            <a:endParaRPr lang="pt-BR" sz="40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6614" name="Picture 6" descr="C:\Documents and Settings\Fabio Nahas\My Documents\My Pictures\Trab Cient\Trab Cient 029.jpg"/>
          <p:cNvPicPr>
            <a:picLocks noChangeAspect="1" noChangeArrowheads="1"/>
          </p:cNvPicPr>
          <p:nvPr/>
        </p:nvPicPr>
        <p:blipFill>
          <a:blip r:embed="rId4">
            <a:lum bright="-24000" contrast="36000"/>
          </a:blip>
          <a:srcRect t="1230" b="24606"/>
          <a:stretch>
            <a:fillRect/>
          </a:stretch>
        </p:blipFill>
        <p:spPr bwMode="auto">
          <a:xfrm>
            <a:off x="76200" y="3124200"/>
            <a:ext cx="7315200" cy="3662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96615" name="Object 7"/>
          <p:cNvGraphicFramePr>
            <a:graphicFrameLocks noChangeAspect="1"/>
          </p:cNvGraphicFramePr>
          <p:nvPr/>
        </p:nvGraphicFramePr>
        <p:xfrm>
          <a:off x="7315200" y="2514600"/>
          <a:ext cx="1752600" cy="2201863"/>
        </p:xfrm>
        <a:graphic>
          <a:graphicData uri="http://schemas.openxmlformats.org/presentationml/2006/ole">
            <p:oleObj spid="_x0000_s196615" name="Bitmap Image" r:id="rId5" imgW="2964437" imgH="2201905" progId="PBrush">
              <p:embed/>
            </p:oleObj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7710001" y="471488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1997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285728"/>
            <a:ext cx="9144000" cy="107157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pt-BR" sz="2400" b="0">
              <a:solidFill>
                <a:srgbClr val="260000"/>
              </a:solidFill>
            </a:endParaRPr>
          </a:p>
        </p:txBody>
      </p:sp>
      <p:sp>
        <p:nvSpPr>
          <p:cNvPr id="10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graphicFrame>
        <p:nvGraphicFramePr>
          <p:cNvPr id="199682" name="Object 2"/>
          <p:cNvGraphicFramePr>
            <a:graphicFrameLocks noChangeAspect="1"/>
          </p:cNvGraphicFramePr>
          <p:nvPr/>
        </p:nvGraphicFramePr>
        <p:xfrm>
          <a:off x="80963" y="2057400"/>
          <a:ext cx="4440237" cy="3908425"/>
        </p:xfrm>
        <a:graphic>
          <a:graphicData uri="http://schemas.openxmlformats.org/presentationml/2006/ole">
            <p:oleObj spid="_x0000_s199682" name="Picture" r:id="rId4" imgW="4181400" imgH="3648240" progId="Word.Picture.8">
              <p:embed/>
            </p:oleObj>
          </a:graphicData>
        </a:graphic>
      </p:graphicFrame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3257550" y="2114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199684" name="Picture 4" descr="tomo8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 l="4921" t="7874" r="3937"/>
          <a:stretch>
            <a:fillRect/>
          </a:stretch>
        </p:blipFill>
        <p:spPr bwMode="auto">
          <a:xfrm>
            <a:off x="4667250" y="2057400"/>
            <a:ext cx="44291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7159625" y="1905000"/>
            <a:ext cx="15953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6 m</a:t>
            </a:r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3505200" y="1905000"/>
            <a:ext cx="114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4000" b="0" dirty="0" err="1">
                <a:solidFill>
                  <a:srgbClr val="FFFF00"/>
                </a:solidFill>
              </a:rPr>
              <a:t>Pre</a:t>
            </a:r>
            <a:endParaRPr lang="pt-BR" sz="2400" b="0" dirty="0">
              <a:solidFill>
                <a:srgbClr val="FFFF00"/>
              </a:solidFill>
            </a:endParaRPr>
          </a:p>
        </p:txBody>
      </p:sp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0" y="3810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457200" y="350823"/>
            <a:ext cx="80930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5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RD </a:t>
            </a:r>
            <a:r>
              <a:rPr lang="pt-BR" sz="5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</a:t>
            </a:r>
            <a:r>
              <a:rPr lang="pt-BR" sz="5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5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CT-scan</a:t>
            </a:r>
            <a:endParaRPr lang="pt-BR" sz="54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01730" name="Rectangle 2"/>
          <p:cNvSpPr>
            <a:spLocks noChangeArrowheads="1"/>
          </p:cNvSpPr>
          <p:nvPr/>
        </p:nvSpPr>
        <p:spPr bwMode="auto">
          <a:xfrm>
            <a:off x="304800" y="2057400"/>
            <a:ext cx="6629400" cy="4419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7166"/>
            <a:ext cx="9144000" cy="1109682"/>
          </a:xfr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pt-BR" sz="4000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PDS is </a:t>
            </a:r>
            <a:r>
              <a:rPr lang="pt-BR" sz="4000" kern="1200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effective</a:t>
            </a:r>
            <a:r>
              <a:rPr lang="pt-BR" sz="4000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4000" kern="1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in </a:t>
            </a:r>
            <a:r>
              <a:rPr lang="pt-BR" sz="4000" kern="12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the</a:t>
            </a:r>
            <a:r>
              <a:rPr lang="pt-BR" sz="4000" kern="1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4000" kern="12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correction</a:t>
            </a:r>
            <a:r>
              <a:rPr lang="pt-BR" sz="4000" kern="1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4000" kern="12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of</a:t>
            </a:r>
            <a:r>
              <a:rPr lang="pt-BR" sz="4000" kern="1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4000" kern="1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+mn-ea"/>
                <a:cs typeface="+mn-cs"/>
              </a:rPr>
              <a:t>RD</a:t>
            </a:r>
            <a:endParaRPr lang="pt-BR" sz="400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1732" name="Picture 4" descr="C:\Documents and Settings\Fabio Nahas\My Documents\My Pictures\Trab Cient\Trab Cient 030.jpg"/>
          <p:cNvPicPr>
            <a:picLocks noChangeAspect="1" noChangeArrowheads="1"/>
          </p:cNvPicPr>
          <p:nvPr/>
        </p:nvPicPr>
        <p:blipFill>
          <a:blip r:embed="rId4">
            <a:lum bright="-32000" contrast="22000"/>
          </a:blip>
          <a:srcRect t="4921" b="2461"/>
          <a:stretch>
            <a:fillRect/>
          </a:stretch>
        </p:blipFill>
        <p:spPr bwMode="auto">
          <a:xfrm>
            <a:off x="381000" y="2133600"/>
            <a:ext cx="6477000" cy="4281488"/>
          </a:xfrm>
          <a:prstGeom prst="rect">
            <a:avLst/>
          </a:prstGeom>
          <a:noFill/>
        </p:spPr>
      </p:pic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7162800" y="2667000"/>
          <a:ext cx="1684338" cy="2209800"/>
        </p:xfrm>
        <a:graphic>
          <a:graphicData uri="http://schemas.openxmlformats.org/presentationml/2006/ole">
            <p:oleObj spid="_x0000_s201733" name="Bitmap Image" r:id="rId5" imgW="853514" imgH="1120237" progId="PBrush">
              <p:embed/>
            </p:oleObj>
          </a:graphicData>
        </a:graphic>
      </p:graphicFrame>
      <p:pic>
        <p:nvPicPr>
          <p:cNvPr id="10" name="Picture 3" descr="Trab Cient 01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</a:blip>
          <a:srcRect t="2461" b="50619"/>
          <a:stretch>
            <a:fillRect/>
          </a:stretch>
        </p:blipFill>
        <p:spPr bwMode="auto">
          <a:xfrm>
            <a:off x="357158" y="4357694"/>
            <a:ext cx="6643734" cy="2171704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7567125" y="48577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2001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67640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752600" y="216266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plication</a:t>
            </a:r>
            <a:r>
              <a:rPr lang="pt-BR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a </a:t>
            </a:r>
            <a:r>
              <a:rPr lang="pt-BR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longlasting</a:t>
            </a:r>
            <a:r>
              <a:rPr lang="pt-BR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procedure</a:t>
            </a:r>
            <a:endParaRPr lang="pt-BR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15396" name="Object 4"/>
          <p:cNvGraphicFramePr>
            <a:graphicFrameLocks noChangeAspect="1"/>
          </p:cNvGraphicFramePr>
          <p:nvPr/>
        </p:nvGraphicFramePr>
        <p:xfrm>
          <a:off x="1295400" y="1981200"/>
          <a:ext cx="7772400" cy="4864100"/>
        </p:xfrm>
        <a:graphic>
          <a:graphicData uri="http://schemas.openxmlformats.org/presentationml/2006/ole">
            <p:oleObj spid="_x0000_s315396" name="Bitmap Image" r:id="rId4" imgW="4991533" imgH="3123810" progId="PBrush">
              <p:embed/>
            </p:oleObj>
          </a:graphicData>
        </a:graphic>
      </p:graphicFrame>
      <p:graphicFrame>
        <p:nvGraphicFramePr>
          <p:cNvPr id="315397" name="Object 5"/>
          <p:cNvGraphicFramePr>
            <a:graphicFrameLocks noChangeAspect="1"/>
          </p:cNvGraphicFramePr>
          <p:nvPr/>
        </p:nvGraphicFramePr>
        <p:xfrm>
          <a:off x="130175" y="1066800"/>
          <a:ext cx="1452563" cy="1905000"/>
        </p:xfrm>
        <a:graphic>
          <a:graphicData uri="http://schemas.openxmlformats.org/presentationml/2006/ole">
            <p:oleObj spid="_x0000_s315397" name="Bitmap Image" r:id="rId5" imgW="853514" imgH="1120237" progId="PBrush">
              <p:embed/>
            </p:oleObj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14282" y="298710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2007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graphicFrame>
        <p:nvGraphicFramePr>
          <p:cNvPr id="344067" name="Object 3"/>
          <p:cNvGraphicFramePr>
            <a:graphicFrameLocks noChangeAspect="1"/>
          </p:cNvGraphicFramePr>
          <p:nvPr/>
        </p:nvGraphicFramePr>
        <p:xfrm>
          <a:off x="5834063" y="0"/>
          <a:ext cx="3309937" cy="6858000"/>
        </p:xfrm>
        <a:graphic>
          <a:graphicData uri="http://schemas.openxmlformats.org/presentationml/2006/ole">
            <p:oleObj spid="_x0000_s344067" name="Bitmap Image" r:id="rId4" imgW="1539373" imgH="3193057" progId="PBrush">
              <p:embed/>
            </p:oleObj>
          </a:graphicData>
        </a:graphic>
      </p:graphicFrame>
      <p:graphicFrame>
        <p:nvGraphicFramePr>
          <p:cNvPr id="344068" name="Object 4"/>
          <p:cNvGraphicFramePr>
            <a:graphicFrameLocks noChangeAspect="1"/>
          </p:cNvGraphicFramePr>
          <p:nvPr/>
        </p:nvGraphicFramePr>
        <p:xfrm>
          <a:off x="0" y="0"/>
          <a:ext cx="3273425" cy="6858000"/>
        </p:xfrm>
        <a:graphic>
          <a:graphicData uri="http://schemas.openxmlformats.org/presentationml/2006/ole">
            <p:oleObj spid="_x0000_s344068" name="Bitmap Image" r:id="rId5" imgW="1523810" imgH="3193057" progId="PBrush">
              <p:embed/>
            </p:oleObj>
          </a:graphicData>
        </a:graphic>
      </p:graphicFrame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3717925" y="660400"/>
            <a:ext cx="16209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0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Preop</a:t>
            </a:r>
            <a:endParaRPr lang="pt-BR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4070" name="Rectangle 6"/>
          <p:cNvSpPr>
            <a:spLocks noChangeArrowheads="1"/>
          </p:cNvSpPr>
          <p:nvPr/>
        </p:nvSpPr>
        <p:spPr bwMode="auto">
          <a:xfrm>
            <a:off x="3581400" y="3017838"/>
            <a:ext cx="208121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w PO</a:t>
            </a:r>
          </a:p>
        </p:txBody>
      </p:sp>
      <p:sp>
        <p:nvSpPr>
          <p:cNvPr id="344071" name="Rectangle 7"/>
          <p:cNvSpPr>
            <a:spLocks noChangeArrowheads="1"/>
          </p:cNvSpPr>
          <p:nvPr/>
        </p:nvSpPr>
        <p:spPr bwMode="auto">
          <a:xfrm>
            <a:off x="3352800" y="5257800"/>
            <a:ext cx="24542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 m 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67640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graphicFrame>
        <p:nvGraphicFramePr>
          <p:cNvPr id="212999" name="Object 7"/>
          <p:cNvGraphicFramePr>
            <a:graphicFrameLocks noChangeAspect="1"/>
          </p:cNvGraphicFramePr>
          <p:nvPr/>
        </p:nvGraphicFramePr>
        <p:xfrm>
          <a:off x="304800" y="1981200"/>
          <a:ext cx="7086600" cy="4545013"/>
        </p:xfrm>
        <a:graphic>
          <a:graphicData uri="http://schemas.openxmlformats.org/presentationml/2006/ole">
            <p:oleObj spid="_x0000_s212999" name="Bitmap Image" r:id="rId4" imgW="3741744" imgH="2400508" progId="PBrush">
              <p:embed/>
            </p:oleObj>
          </a:graphicData>
        </a:graphic>
      </p:graphicFrame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occur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recti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muscles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patient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gets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pregnant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12997" name="Object 5"/>
          <p:cNvGraphicFramePr>
            <a:graphicFrameLocks noChangeAspect="1"/>
          </p:cNvGraphicFramePr>
          <p:nvPr/>
        </p:nvGraphicFramePr>
        <p:xfrm>
          <a:off x="5867400" y="3200400"/>
          <a:ext cx="1752600" cy="2201863"/>
        </p:xfrm>
        <a:graphic>
          <a:graphicData uri="http://schemas.openxmlformats.org/presentationml/2006/ole">
            <p:oleObj spid="_x0000_s212997" name="Bitmap Image" r:id="rId5" imgW="2964437" imgH="2201905" progId="PBrush">
              <p:embed/>
            </p:oleObj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7572396" y="392906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2002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08898" name="Picture 2" descr="C:\Documents and Settings\Fabio Nahas\My Documents\My Pictures\Img00001.jpg"/>
          <p:cNvPicPr>
            <a:picLocks noChangeAspect="1" noChangeArrowheads="1"/>
          </p:cNvPicPr>
          <p:nvPr/>
        </p:nvPicPr>
        <p:blipFill>
          <a:blip r:embed="rId3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842963" y="838200"/>
            <a:ext cx="3576637" cy="5586413"/>
          </a:xfrm>
          <a:prstGeom prst="rect">
            <a:avLst/>
          </a:prstGeom>
          <a:noFill/>
        </p:spPr>
      </p:pic>
      <p:pic>
        <p:nvPicPr>
          <p:cNvPr id="208899" name="Picture 3" descr="C:\Documents and Settings\Fabio Nahas\My Documents\My Pictures\Img00002.jpg"/>
          <p:cNvPicPr>
            <a:picLocks noChangeAspect="1" noChangeArrowheads="1"/>
          </p:cNvPicPr>
          <p:nvPr/>
        </p:nvPicPr>
        <p:blipFill>
          <a:blip r:embed="rId4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4724400" y="838200"/>
            <a:ext cx="3573463" cy="5583238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14348" y="292222"/>
            <a:ext cx="114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4000" b="0" dirty="0" err="1">
                <a:solidFill>
                  <a:srgbClr val="FFFF00"/>
                </a:solidFill>
              </a:rPr>
              <a:t>Pre</a:t>
            </a:r>
            <a:endParaRPr lang="pt-BR" sz="2400" b="0" dirty="0">
              <a:solidFill>
                <a:srgbClr val="FFFF00"/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572000" y="285728"/>
            <a:ext cx="1781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4000" b="0" dirty="0" smtClean="0">
                <a:solidFill>
                  <a:srgbClr val="FFFF00"/>
                </a:solidFill>
              </a:rPr>
              <a:t>1-y PO</a:t>
            </a:r>
            <a:endParaRPr lang="pt-BR" sz="24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09922" name="Picture 2" descr="C:\Documents and Settings\Fabio Nahas\My Documents\My Pictures\Img00017.jpg"/>
          <p:cNvPicPr>
            <a:picLocks noChangeAspect="1" noChangeArrowheads="1"/>
          </p:cNvPicPr>
          <p:nvPr/>
        </p:nvPicPr>
        <p:blipFill>
          <a:blip r:embed="rId3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733425" y="762000"/>
            <a:ext cx="3533775" cy="5521325"/>
          </a:xfrm>
          <a:prstGeom prst="rect">
            <a:avLst/>
          </a:prstGeom>
          <a:noFill/>
        </p:spPr>
      </p:pic>
      <p:pic>
        <p:nvPicPr>
          <p:cNvPr id="209923" name="Picture 3" descr="C:\Documents and Settings\Fabio Nahas\My Documents\My Pictures\Img00018.jpg"/>
          <p:cNvPicPr>
            <a:picLocks noChangeAspect="1" noChangeArrowheads="1"/>
          </p:cNvPicPr>
          <p:nvPr/>
        </p:nvPicPr>
        <p:blipFill>
          <a:blip r:embed="rId4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4724400" y="762000"/>
            <a:ext cx="3582988" cy="5597525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42910" y="142852"/>
            <a:ext cx="3067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0" dirty="0" smtClean="0">
                <a:solidFill>
                  <a:srgbClr val="FFFF00"/>
                </a:solidFill>
              </a:rPr>
              <a:t>7-m pregnant</a:t>
            </a:r>
            <a:endParaRPr lang="pt-BR" sz="2400" b="0" dirty="0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576770" y="149346"/>
            <a:ext cx="4638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4000" b="0" dirty="0" smtClean="0">
                <a:solidFill>
                  <a:srgbClr val="FFFF00"/>
                </a:solidFill>
              </a:rPr>
              <a:t>4 m </a:t>
            </a:r>
            <a:r>
              <a:rPr lang="pt-BR" sz="4000" b="0" dirty="0" err="1" smtClean="0">
                <a:solidFill>
                  <a:srgbClr val="FFFF00"/>
                </a:solidFill>
              </a:rPr>
              <a:t>after</a:t>
            </a:r>
            <a:r>
              <a:rPr lang="pt-BR" sz="4000" b="0" dirty="0" smtClean="0">
                <a:solidFill>
                  <a:srgbClr val="FFFF00"/>
                </a:solidFill>
              </a:rPr>
              <a:t> </a:t>
            </a:r>
            <a:r>
              <a:rPr lang="pt-BR" sz="4000" b="0" dirty="0" err="1" smtClean="0">
                <a:solidFill>
                  <a:srgbClr val="FFFF00"/>
                </a:solidFill>
              </a:rPr>
              <a:t>the</a:t>
            </a:r>
            <a:r>
              <a:rPr lang="pt-BR" sz="4000" b="0" dirty="0" smtClean="0">
                <a:solidFill>
                  <a:srgbClr val="FFFF00"/>
                </a:solidFill>
              </a:rPr>
              <a:t> </a:t>
            </a:r>
            <a:r>
              <a:rPr lang="pt-BR" sz="4000" b="0" dirty="0" err="1" smtClean="0">
                <a:solidFill>
                  <a:srgbClr val="FFFF00"/>
                </a:solidFill>
              </a:rPr>
              <a:t>delivery</a:t>
            </a:r>
            <a:endParaRPr lang="pt-BR" sz="24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85800"/>
            <a:ext cx="2362200" cy="838200"/>
          </a:xfrm>
        </p:spPr>
        <p:txBody>
          <a:bodyPr/>
          <a:lstStyle/>
          <a:p>
            <a:pPr algn="l" eaLnBrk="0" hangingPunct="0">
              <a:spcBef>
                <a:spcPct val="0"/>
              </a:spcBef>
            </a:pPr>
            <a:r>
              <a:rPr lang="pt-BR" sz="3600" dirty="0" err="1" smtClean="0">
                <a:solidFill>
                  <a:srgbClr val="00B0F0"/>
                </a:solidFill>
              </a:rPr>
              <a:t>of</a:t>
            </a:r>
            <a:r>
              <a:rPr lang="pt-BR" sz="3600" dirty="0" smtClean="0">
                <a:solidFill>
                  <a:srgbClr val="00B0F0"/>
                </a:solidFill>
              </a:rPr>
              <a:t> </a:t>
            </a:r>
            <a:r>
              <a:rPr lang="pt-BR" sz="3600" dirty="0" err="1">
                <a:solidFill>
                  <a:srgbClr val="00B0F0"/>
                </a:solidFill>
              </a:rPr>
              <a:t>Cirene</a:t>
            </a:r>
            <a:r>
              <a:rPr lang="pt-BR" sz="3600" dirty="0">
                <a:solidFill>
                  <a:srgbClr val="00B0F0"/>
                </a:solidFill>
              </a:rPr>
              <a:t>, </a:t>
            </a:r>
            <a:r>
              <a:rPr lang="pt-BR" sz="2800" dirty="0">
                <a:solidFill>
                  <a:srgbClr val="00B0F0"/>
                </a:solidFill>
              </a:rPr>
              <a:t>315 </a:t>
            </a:r>
            <a:r>
              <a:rPr lang="pt-BR" sz="2800" dirty="0" smtClean="0">
                <a:solidFill>
                  <a:srgbClr val="00B0F0"/>
                </a:solidFill>
              </a:rPr>
              <a:t>BC</a:t>
            </a:r>
            <a:endParaRPr lang="pt-BR" sz="2000" dirty="0">
              <a:solidFill>
                <a:srgbClr val="00B0F0"/>
              </a:solidFill>
            </a:endParaRPr>
          </a:p>
        </p:txBody>
      </p:sp>
      <p:pic>
        <p:nvPicPr>
          <p:cNvPr id="637959" name="Picture 7" descr="http://cc.oulu.fi/~yseppa/pics/image_venus_b.jpg"/>
          <p:cNvPicPr>
            <a:picLocks noChangeAspect="1" noChangeArrowheads="1"/>
          </p:cNvPicPr>
          <p:nvPr/>
        </p:nvPicPr>
        <p:blipFill>
          <a:blip r:embed="rId3"/>
          <a:srcRect b="32948"/>
          <a:stretch>
            <a:fillRect/>
          </a:stretch>
        </p:blipFill>
        <p:spPr bwMode="auto">
          <a:xfrm>
            <a:off x="3154363" y="1752600"/>
            <a:ext cx="2789237" cy="5105400"/>
          </a:xfrm>
          <a:prstGeom prst="rect">
            <a:avLst/>
          </a:prstGeom>
          <a:noFill/>
        </p:spPr>
      </p:pic>
      <p:pic>
        <p:nvPicPr>
          <p:cNvPr id="637969" name="Picture 17" descr="Venus de Cirene"/>
          <p:cNvPicPr>
            <a:picLocks noChangeAspect="1" noChangeArrowheads="1"/>
          </p:cNvPicPr>
          <p:nvPr/>
        </p:nvPicPr>
        <p:blipFill>
          <a:blip r:embed="rId4"/>
          <a:srcRect l="17180" b="4286"/>
          <a:stretch>
            <a:fillRect/>
          </a:stretch>
        </p:blipFill>
        <p:spPr bwMode="auto">
          <a:xfrm>
            <a:off x="304800" y="1752600"/>
            <a:ext cx="1966913" cy="5105400"/>
          </a:xfrm>
          <a:prstGeom prst="rect">
            <a:avLst/>
          </a:prstGeom>
          <a:noFill/>
        </p:spPr>
      </p:pic>
      <p:sp>
        <p:nvSpPr>
          <p:cNvPr id="637970" name="Rectangle 18"/>
          <p:cNvSpPr>
            <a:spLocks noChangeArrowheads="1"/>
          </p:cNvSpPr>
          <p:nvPr/>
        </p:nvSpPr>
        <p:spPr bwMode="auto">
          <a:xfrm>
            <a:off x="2971800" y="1066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buClr>
                <a:srgbClr val="FF6600"/>
              </a:buClr>
              <a:buFont typeface="Wingdings" pitchFamily="2" charset="2"/>
              <a:buNone/>
            </a:pPr>
            <a:r>
              <a:rPr lang="pt-BR" sz="3600" b="0" dirty="0" err="1" smtClean="0">
                <a:solidFill>
                  <a:srgbClr val="00B0F0"/>
                </a:solidFill>
              </a:rPr>
              <a:t>of</a:t>
            </a:r>
            <a:r>
              <a:rPr lang="pt-BR" sz="3600" b="0" dirty="0" smtClean="0">
                <a:solidFill>
                  <a:srgbClr val="00B0F0"/>
                </a:solidFill>
              </a:rPr>
              <a:t> </a:t>
            </a:r>
            <a:r>
              <a:rPr lang="pt-BR" sz="3600" b="0" dirty="0" err="1" smtClean="0">
                <a:solidFill>
                  <a:srgbClr val="00B0F0"/>
                </a:solidFill>
              </a:rPr>
              <a:t>Milo</a:t>
            </a:r>
            <a:r>
              <a:rPr lang="pt-BR" sz="3600" b="0" dirty="0">
                <a:solidFill>
                  <a:srgbClr val="00B0F0"/>
                </a:solidFill>
              </a:rPr>
              <a:t>, </a:t>
            </a:r>
            <a:r>
              <a:rPr lang="pt-BR" sz="2800" b="0" dirty="0">
                <a:solidFill>
                  <a:srgbClr val="00B0F0"/>
                </a:solidFill>
              </a:rPr>
              <a:t>100 </a:t>
            </a:r>
            <a:r>
              <a:rPr lang="pt-BR" sz="2800" b="0" dirty="0" smtClean="0">
                <a:solidFill>
                  <a:srgbClr val="00B0F0"/>
                </a:solidFill>
              </a:rPr>
              <a:t>BC</a:t>
            </a:r>
            <a:endParaRPr lang="pt-BR" b="0" dirty="0">
              <a:solidFill>
                <a:srgbClr val="00B0F0"/>
              </a:solidFill>
            </a:endParaRPr>
          </a:p>
        </p:txBody>
      </p:sp>
      <p:sp>
        <p:nvSpPr>
          <p:cNvPr id="637971" name="Rectangle 19"/>
          <p:cNvSpPr>
            <a:spLocks noChangeArrowheads="1"/>
          </p:cNvSpPr>
          <p:nvPr/>
        </p:nvSpPr>
        <p:spPr bwMode="auto">
          <a:xfrm>
            <a:off x="6629400" y="685800"/>
            <a:ext cx="259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buClr>
                <a:srgbClr val="FF6600"/>
              </a:buClr>
              <a:buFont typeface="Wingdings" pitchFamily="2" charset="2"/>
              <a:buNone/>
            </a:pPr>
            <a:r>
              <a:rPr lang="pt-BR" sz="3200" b="0" dirty="0" err="1" smtClean="0">
                <a:solidFill>
                  <a:srgbClr val="00B0F0"/>
                </a:solidFill>
              </a:rPr>
              <a:t>Renascentist</a:t>
            </a:r>
            <a:endParaRPr lang="pt-BR" sz="3200" b="0" dirty="0">
              <a:solidFill>
                <a:srgbClr val="00B0F0"/>
              </a:solidFill>
            </a:endParaRPr>
          </a:p>
          <a:p>
            <a:pPr algn="l" eaLnBrk="0" hangingPunct="0">
              <a:buClr>
                <a:srgbClr val="FF6600"/>
              </a:buClr>
              <a:buFont typeface="Wingdings" pitchFamily="2" charset="2"/>
              <a:buNone/>
            </a:pPr>
            <a:r>
              <a:rPr lang="pt-BR" sz="2800" b="1" dirty="0">
                <a:solidFill>
                  <a:srgbClr val="00B0F0"/>
                </a:solidFill>
              </a:rPr>
              <a:t>1490 </a:t>
            </a:r>
            <a:r>
              <a:rPr lang="pt-BR" sz="2800" b="1" dirty="0" smtClean="0">
                <a:solidFill>
                  <a:srgbClr val="00B0F0"/>
                </a:solidFill>
              </a:rPr>
              <a:t>AD</a:t>
            </a:r>
            <a:endParaRPr lang="pt-BR" sz="2800" b="1" dirty="0">
              <a:solidFill>
                <a:srgbClr val="00B0F0"/>
              </a:solidFill>
            </a:endParaRPr>
          </a:p>
        </p:txBody>
      </p:sp>
      <p:pic>
        <p:nvPicPr>
          <p:cNvPr id="637972" name="Picture 20"/>
          <p:cNvPicPr>
            <a:picLocks noChangeAspect="1" noChangeArrowheads="1"/>
          </p:cNvPicPr>
          <p:nvPr/>
        </p:nvPicPr>
        <p:blipFill>
          <a:blip r:embed="rId5"/>
          <a:srcRect l="51724" r="5173"/>
          <a:stretch>
            <a:fillRect/>
          </a:stretch>
        </p:blipFill>
        <p:spPr bwMode="auto">
          <a:xfrm>
            <a:off x="6886575" y="1600200"/>
            <a:ext cx="22574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7973" name="Rectangle 21"/>
          <p:cNvSpPr>
            <a:spLocks noChangeArrowheads="1"/>
          </p:cNvSpPr>
          <p:nvPr/>
        </p:nvSpPr>
        <p:spPr bwMode="auto">
          <a:xfrm>
            <a:off x="3125788" y="0"/>
            <a:ext cx="18776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5400" b="0" dirty="0" smtClean="0">
                <a:solidFill>
                  <a:srgbClr val="DDDDDD"/>
                </a:solidFill>
                <a:latin typeface="+mj-lt"/>
                <a:ea typeface="+mj-ea"/>
                <a:cs typeface="+mj-cs"/>
              </a:rPr>
              <a:t>Venus</a:t>
            </a:r>
            <a:endParaRPr lang="pt-BR" sz="5400" b="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11970" name="Picture 2" descr="tomo8"/>
          <p:cNvPicPr>
            <a:picLocks noChangeAspect="1" noChangeArrowheads="1"/>
          </p:cNvPicPr>
          <p:nvPr/>
        </p:nvPicPr>
        <p:blipFill>
          <a:blip r:embed="rId3">
            <a:lum bright="-2000" contrast="2000"/>
          </a:blip>
          <a:srcRect l="2953" t="13124" r="2953"/>
          <a:stretch>
            <a:fillRect/>
          </a:stretch>
        </p:blipFill>
        <p:spPr bwMode="auto">
          <a:xfrm>
            <a:off x="1524000" y="1895475"/>
            <a:ext cx="60198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1122363" y="-49213"/>
            <a:ext cx="6816290" cy="19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months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delivery</a:t>
            </a:r>
            <a:endParaRPr lang="pt-BR" b="0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pt-BR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</a:t>
            </a:r>
            <a:r>
              <a:rPr lang="pt-BR" b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diastasis</a:t>
            </a:r>
            <a:endParaRPr lang="pt-BR" b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pt-BR" sz="4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She</a:t>
            </a:r>
            <a:r>
              <a:rPr lang="pt-BR" sz="4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</a:t>
            </a:r>
            <a:r>
              <a:rPr lang="pt-BR" sz="4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oriented</a:t>
            </a:r>
            <a:r>
              <a:rPr lang="pt-BR" sz="44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</a:t>
            </a:r>
            <a:r>
              <a:rPr lang="pt-BR" sz="44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exercise</a:t>
            </a:r>
            <a:endParaRPr lang="pt-BR" sz="4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228600" y="990600"/>
            <a:ext cx="4953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60000"/>
              </a:lnSpc>
            </a:pP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Exercise</a:t>
            </a:r>
            <a:r>
              <a:rPr lang="pt-BR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a </a:t>
            </a: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very</a:t>
            </a:r>
            <a:r>
              <a:rPr lang="pt-BR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important</a:t>
            </a:r>
            <a:r>
              <a:rPr lang="pt-BR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issue</a:t>
            </a:r>
            <a:r>
              <a:rPr lang="pt-BR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</a:t>
            </a:r>
            <a:r>
              <a:rPr lang="pt-BR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abdominoplasty</a:t>
            </a:r>
            <a:endParaRPr lang="pt-BR" sz="5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3">
            <a:lum bright="-6000" contrast="8000"/>
          </a:blip>
          <a:srcRect/>
          <a:stretch>
            <a:fillRect/>
          </a:stretch>
        </p:blipFill>
        <p:spPr bwMode="auto">
          <a:xfrm>
            <a:off x="5165725" y="762000"/>
            <a:ext cx="3825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0" y="77908"/>
            <a:ext cx="45720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4000" b="0" dirty="0" smtClean="0">
                <a:solidFill>
                  <a:srgbClr val="FFFF00"/>
                </a:solidFill>
              </a:rPr>
              <a:t>4 y </a:t>
            </a:r>
            <a:r>
              <a:rPr lang="pt-BR" sz="4000" b="0" dirty="0" err="1" smtClean="0">
                <a:solidFill>
                  <a:srgbClr val="FFFF00"/>
                </a:solidFill>
              </a:rPr>
              <a:t>after</a:t>
            </a:r>
            <a:r>
              <a:rPr lang="pt-BR" sz="4000" b="0" dirty="0" smtClean="0">
                <a:solidFill>
                  <a:srgbClr val="FFFF00"/>
                </a:solidFill>
              </a:rPr>
              <a:t> </a:t>
            </a:r>
            <a:r>
              <a:rPr lang="pt-BR" sz="4000" b="0" dirty="0" err="1" smtClean="0">
                <a:solidFill>
                  <a:srgbClr val="FFFF00"/>
                </a:solidFill>
              </a:rPr>
              <a:t>the</a:t>
            </a:r>
            <a:r>
              <a:rPr lang="pt-BR" sz="4000" b="0" dirty="0" smtClean="0">
                <a:solidFill>
                  <a:srgbClr val="FFFF00"/>
                </a:solidFill>
              </a:rPr>
              <a:t> </a:t>
            </a:r>
            <a:r>
              <a:rPr lang="pt-BR" sz="4000" b="0" dirty="0" err="1" smtClean="0">
                <a:solidFill>
                  <a:srgbClr val="FFFF00"/>
                </a:solidFill>
              </a:rPr>
              <a:t>delivery</a:t>
            </a:r>
            <a:endParaRPr lang="pt-BR" sz="24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285728"/>
            <a:ext cx="9144000" cy="1143008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1752600"/>
            <a:ext cx="4808538" cy="4648200"/>
          </a:xfrm>
          <a:noFill/>
          <a:ln/>
          <a:effectLst/>
        </p:spPr>
        <p:txBody>
          <a:bodyPr lIns="90488" tIns="44450" rIns="90488" bIns="44450"/>
          <a:lstStyle/>
          <a:p>
            <a:pPr>
              <a:lnSpc>
                <a:spcPct val="180000"/>
              </a:lnSpc>
              <a:buClr>
                <a:srgbClr val="8B1303"/>
              </a:buClr>
              <a:buFont typeface="Wingdings" pitchFamily="2" charset="2"/>
              <a:buChar char="ü"/>
            </a:pPr>
            <a:r>
              <a:rPr lang="pt-BR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RECURRENCE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Lateral 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insertion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recti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muscles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4020" name="Picture 4" descr="Trab Cient 053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l="1230" t="6459" r="1230"/>
          <a:stretch>
            <a:fillRect/>
          </a:stretch>
        </p:blipFill>
        <p:spPr bwMode="auto">
          <a:xfrm>
            <a:off x="5434043" y="1573213"/>
            <a:ext cx="3567113" cy="5132387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00100" y="285728"/>
            <a:ext cx="67151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5400" b="0" dirty="0" smtClean="0">
                <a:solidFill>
                  <a:schemeClr val="bg1"/>
                </a:solidFill>
              </a:rPr>
              <a:t>40 </a:t>
            </a:r>
            <a:r>
              <a:rPr lang="pt-BR" sz="5400" b="0" dirty="0" err="1" smtClean="0">
                <a:solidFill>
                  <a:schemeClr val="bg1"/>
                </a:solidFill>
              </a:rPr>
              <a:t>year-old</a:t>
            </a:r>
            <a:r>
              <a:rPr lang="pt-BR" sz="5400" b="0" dirty="0" smtClean="0">
                <a:solidFill>
                  <a:schemeClr val="bg1"/>
                </a:solidFill>
              </a:rPr>
              <a:t> male</a:t>
            </a:r>
            <a:endParaRPr lang="pt-BR" sz="3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06202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graphicFrame>
        <p:nvGraphicFramePr>
          <p:cNvPr id="443394" name="Object 2"/>
          <p:cNvGraphicFramePr>
            <a:graphicFrameLocks noChangeAspect="1"/>
          </p:cNvGraphicFramePr>
          <p:nvPr/>
        </p:nvGraphicFramePr>
        <p:xfrm>
          <a:off x="5105400" y="2073276"/>
          <a:ext cx="4038600" cy="1570038"/>
        </p:xfrm>
        <a:graphic>
          <a:graphicData uri="http://schemas.openxmlformats.org/presentationml/2006/ole">
            <p:oleObj spid="_x0000_s443394" name="Bitmap Image" r:id="rId4" imgW="4860952" imgH="1889524" progId="">
              <p:embed/>
            </p:oleObj>
          </a:graphicData>
        </a:graphic>
      </p:graphicFrame>
      <p:pic>
        <p:nvPicPr>
          <p:cNvPr id="443395" name="Picture 3" descr="C:\Documents and Settings\Fabio Nahas\My Documents\My Pictures\Trab Cient\Trab Cient 048.jpg"/>
          <p:cNvPicPr>
            <a:picLocks noChangeAspect="1" noChangeArrowheads="1"/>
          </p:cNvPicPr>
          <p:nvPr/>
        </p:nvPicPr>
        <p:blipFill>
          <a:blip r:embed="rId5">
            <a:lum bright="-24000" contrast="12000"/>
          </a:blip>
          <a:srcRect t="15567" b="13081"/>
          <a:stretch>
            <a:fillRect/>
          </a:stretch>
        </p:blipFill>
        <p:spPr bwMode="auto">
          <a:xfrm>
            <a:off x="0" y="1285884"/>
            <a:ext cx="5224463" cy="3143248"/>
          </a:xfrm>
          <a:prstGeom prst="rect">
            <a:avLst/>
          </a:prstGeom>
          <a:noFill/>
        </p:spPr>
      </p:pic>
      <p:sp>
        <p:nvSpPr>
          <p:cNvPr id="443396" name="Text Box 4"/>
          <p:cNvSpPr txBox="1">
            <a:spLocks noChangeArrowheads="1"/>
          </p:cNvSpPr>
          <p:nvPr/>
        </p:nvSpPr>
        <p:spPr bwMode="auto">
          <a:xfrm>
            <a:off x="152400" y="4590942"/>
            <a:ext cx="8763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pt-BR" sz="36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Anatomical</a:t>
            </a:r>
            <a:r>
              <a:rPr lang="pt-BR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</a:t>
            </a:r>
            <a:r>
              <a:rPr lang="pt-BR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decrease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tension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fascia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cases</a:t>
            </a:r>
            <a:endParaRPr lang="pt-BR" sz="3600" b="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3397" name="AutoShape 5"/>
          <p:cNvSpPr>
            <a:spLocks noChangeArrowheads="1"/>
          </p:cNvSpPr>
          <p:nvPr/>
        </p:nvSpPr>
        <p:spPr bwMode="auto">
          <a:xfrm>
            <a:off x="6858000" y="2225676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43398" name="AutoShape 6"/>
          <p:cNvSpPr>
            <a:spLocks noChangeArrowheads="1"/>
          </p:cNvSpPr>
          <p:nvPr/>
        </p:nvSpPr>
        <p:spPr bwMode="auto">
          <a:xfrm>
            <a:off x="7467600" y="2225676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43399" name="AutoShape 7"/>
          <p:cNvSpPr>
            <a:spLocks noChangeArrowheads="1"/>
          </p:cNvSpPr>
          <p:nvPr/>
        </p:nvSpPr>
        <p:spPr bwMode="auto">
          <a:xfrm>
            <a:off x="6858000" y="2682876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43400" name="AutoShape 8"/>
          <p:cNvSpPr>
            <a:spLocks noChangeArrowheads="1"/>
          </p:cNvSpPr>
          <p:nvPr/>
        </p:nvSpPr>
        <p:spPr bwMode="auto">
          <a:xfrm>
            <a:off x="7391400" y="2682876"/>
            <a:ext cx="152400" cy="152400"/>
          </a:xfrm>
          <a:prstGeom prst="octagon">
            <a:avLst>
              <a:gd name="adj" fmla="val 29287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-32" y="595558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pt-BR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Nahas FX. Resistência </a:t>
            </a:r>
            <a:r>
              <a:rPr lang="pt-BR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músculo-aponeurótica</a:t>
            </a:r>
            <a:r>
              <a:rPr lang="pt-BR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 parede abdominal à tração medial após secção e descolamento </a:t>
            </a:r>
            <a:r>
              <a:rPr lang="pt-BR" sz="20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aponeurótico</a:t>
            </a:r>
            <a:r>
              <a:rPr lang="pt-BR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seletivos – estudo em cadáveres. Tese de Doutorado. Faculdade de Medicina da Universidade de São Paulo, 1997, p.95.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406" y="285728"/>
            <a:ext cx="9072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deformity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treated</a:t>
            </a:r>
            <a:r>
              <a:rPr lang="pt-BR" sz="4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graphicFrame>
        <p:nvGraphicFramePr>
          <p:cNvPr id="450560" name="Object 2048"/>
          <p:cNvGraphicFramePr>
            <a:graphicFrameLocks noChangeAspect="1"/>
          </p:cNvGraphicFramePr>
          <p:nvPr/>
        </p:nvGraphicFramePr>
        <p:xfrm>
          <a:off x="6400800" y="228600"/>
          <a:ext cx="2590800" cy="6477000"/>
        </p:xfrm>
        <a:graphic>
          <a:graphicData uri="http://schemas.openxmlformats.org/presentationml/2006/ole">
            <p:oleObj spid="_x0000_s450560" name="Bitmap Image" r:id="rId4" imgW="3101609" imgH="3894157" progId="PBrush">
              <p:embed/>
            </p:oleObj>
          </a:graphicData>
        </a:graphic>
      </p:graphicFrame>
      <p:pic>
        <p:nvPicPr>
          <p:cNvPr id="219138" name="Picture 2" descr="C:\Documents and Settings\Fabio Nahas\My Documents\My Pictures\Trab Cient\Trab Cient 056.jpg"/>
          <p:cNvPicPr>
            <a:picLocks noChangeAspect="1" noChangeArrowheads="1"/>
          </p:cNvPicPr>
          <p:nvPr/>
        </p:nvPicPr>
        <p:blipFill>
          <a:blip r:embed="rId5">
            <a:lum bright="-12000"/>
          </a:blip>
          <a:srcRect r="14764"/>
          <a:stretch>
            <a:fillRect/>
          </a:stretch>
        </p:blipFill>
        <p:spPr bwMode="auto">
          <a:xfrm>
            <a:off x="185738" y="76200"/>
            <a:ext cx="3349625" cy="3313113"/>
          </a:xfrm>
          <a:prstGeom prst="rect">
            <a:avLst/>
          </a:prstGeom>
          <a:noFill/>
        </p:spPr>
      </p:pic>
      <p:pic>
        <p:nvPicPr>
          <p:cNvPr id="219139" name="Picture 3" descr="C:\Documents and Settings\Fabio Nahas\My Documents\My Pictures\Trab Cient\Trab Cient 057.jpg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 l="5536" r="9227"/>
          <a:stretch>
            <a:fillRect/>
          </a:stretch>
        </p:blipFill>
        <p:spPr bwMode="auto">
          <a:xfrm>
            <a:off x="222250" y="3455988"/>
            <a:ext cx="3359150" cy="3325812"/>
          </a:xfrm>
          <a:prstGeom prst="rect">
            <a:avLst/>
          </a:prstGeom>
          <a:noFill/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3714744" y="1643050"/>
            <a:ext cx="2714644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This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technique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was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created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based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on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anatomical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study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pt-BR" sz="3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20162" name="Picture 2" descr="C:\Documents and Settings\Fabio Nahas\My Documents\My Pictures\Trab Cient\Trab Cient 058.jpg"/>
          <p:cNvPicPr>
            <a:picLocks noChangeAspect="1" noChangeArrowheads="1"/>
          </p:cNvPicPr>
          <p:nvPr/>
        </p:nvPicPr>
        <p:blipFill>
          <a:blip r:embed="rId4">
            <a:lum bright="-24000"/>
          </a:blip>
          <a:srcRect/>
          <a:stretch>
            <a:fillRect/>
          </a:stretch>
        </p:blipFill>
        <p:spPr bwMode="auto">
          <a:xfrm>
            <a:off x="0" y="152400"/>
            <a:ext cx="4648200" cy="3921125"/>
          </a:xfrm>
          <a:prstGeom prst="rect">
            <a:avLst/>
          </a:prstGeom>
          <a:noFill/>
        </p:spPr>
      </p:pic>
      <p:pic>
        <p:nvPicPr>
          <p:cNvPr id="220163" name="Picture 3" descr="C:\Documents and Settings\Fabio Nahas\My Documents\My Pictures\Trab Cient\Trab Cient 059.jpg"/>
          <p:cNvPicPr>
            <a:picLocks noChangeAspect="1" noChangeArrowheads="1"/>
          </p:cNvPicPr>
          <p:nvPr/>
        </p:nvPicPr>
        <p:blipFill>
          <a:blip r:embed="rId5">
            <a:lum bright="-30000"/>
          </a:blip>
          <a:srcRect/>
          <a:stretch>
            <a:fillRect/>
          </a:stretch>
        </p:blipFill>
        <p:spPr bwMode="auto">
          <a:xfrm>
            <a:off x="4495800" y="152400"/>
            <a:ext cx="4648200" cy="3917950"/>
          </a:xfrm>
          <a:prstGeom prst="rect">
            <a:avLst/>
          </a:prstGeom>
          <a:noFill/>
        </p:spPr>
      </p:pic>
      <p:pic>
        <p:nvPicPr>
          <p:cNvPr id="220166" name="Picture 6" descr="C:\Documents and Settings\Fabio Nahas\My Documents\My Pictures\Trab Cient\Trab Cient 033.jpg"/>
          <p:cNvPicPr>
            <a:picLocks noChangeAspect="1" noChangeArrowheads="1"/>
          </p:cNvPicPr>
          <p:nvPr/>
        </p:nvPicPr>
        <p:blipFill>
          <a:blip r:embed="rId6">
            <a:lum bright="-42000" contrast="60000"/>
          </a:blip>
          <a:srcRect t="4921" b="44292"/>
          <a:stretch>
            <a:fillRect/>
          </a:stretch>
        </p:blipFill>
        <p:spPr bwMode="auto">
          <a:xfrm>
            <a:off x="2125663" y="4191000"/>
            <a:ext cx="6865937" cy="2613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451584" name="Object 1024"/>
          <p:cNvGraphicFramePr>
            <a:graphicFrameLocks noChangeAspect="1"/>
          </p:cNvGraphicFramePr>
          <p:nvPr/>
        </p:nvGraphicFramePr>
        <p:xfrm>
          <a:off x="2292350" y="4419600"/>
          <a:ext cx="1517650" cy="1981200"/>
        </p:xfrm>
        <a:graphic>
          <a:graphicData uri="http://schemas.openxmlformats.org/presentationml/2006/ole">
            <p:oleObj spid="_x0000_s451584" name="Bitmap Image" r:id="rId7" imgW="1120237" imgH="1463167" progId="PBrush">
              <p:embed/>
            </p:oleObj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1066267" y="521495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1998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29058" y="-24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3600" b="0" dirty="0" err="1">
                <a:solidFill>
                  <a:srgbClr val="FFFF00"/>
                </a:solidFill>
              </a:rPr>
              <a:t>Pre</a:t>
            </a:r>
            <a:endParaRPr lang="pt-BR" sz="2400" b="0" dirty="0">
              <a:solidFill>
                <a:srgbClr val="FFFF00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358050" y="0"/>
            <a:ext cx="17859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6 m PO</a:t>
            </a:r>
            <a:endParaRPr lang="pt-BR" sz="20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121442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267" name="Espaço Reservado para Rodapé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>
            <a:lum bright="-8000" contrast="8000"/>
          </a:blip>
          <a:srcRect t="33286"/>
          <a:stretch>
            <a:fillRect/>
          </a:stretch>
        </p:blipFill>
        <p:spPr bwMode="auto">
          <a:xfrm>
            <a:off x="381000" y="1285860"/>
            <a:ext cx="5334000" cy="231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5"/>
          <a:srcRect t="30093"/>
          <a:stretch>
            <a:fillRect/>
          </a:stretch>
        </p:blipFill>
        <p:spPr bwMode="auto">
          <a:xfrm>
            <a:off x="381000" y="3730644"/>
            <a:ext cx="5334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04" name="Rectangle 4"/>
          <p:cNvSpPr>
            <a:spLocks noChangeArrowheads="1"/>
          </p:cNvSpPr>
          <p:nvPr/>
        </p:nvSpPr>
        <p:spPr bwMode="auto">
          <a:xfrm>
            <a:off x="4724400" y="3044844"/>
            <a:ext cx="996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PRÉ</a:t>
            </a:r>
          </a:p>
        </p:txBody>
      </p:sp>
      <p:sp>
        <p:nvSpPr>
          <p:cNvPr id="1331205" name="Rectangle 5"/>
          <p:cNvSpPr>
            <a:spLocks noChangeArrowheads="1"/>
          </p:cNvSpPr>
          <p:nvPr/>
        </p:nvSpPr>
        <p:spPr bwMode="auto">
          <a:xfrm>
            <a:off x="4495800" y="5635644"/>
            <a:ext cx="1289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6mPO</a:t>
            </a:r>
          </a:p>
        </p:txBody>
      </p:sp>
      <p:sp>
        <p:nvSpPr>
          <p:cNvPr id="1331206" name="Rectangle 6"/>
          <p:cNvSpPr>
            <a:spLocks noChangeArrowheads="1"/>
          </p:cNvSpPr>
          <p:nvPr/>
        </p:nvSpPr>
        <p:spPr bwMode="auto">
          <a:xfrm>
            <a:off x="225459" y="0"/>
            <a:ext cx="91328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It is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possible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correct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recurrence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rectus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diastasis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using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</a:t>
            </a:r>
            <a:r>
              <a:rPr lang="pt-BR" sz="3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technique</a:t>
            </a:r>
            <a:endParaRPr lang="pt-BR" sz="3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423890" y="6211693"/>
            <a:ext cx="807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Nahas</a:t>
            </a:r>
            <a:r>
              <a:rPr lang="pt-BR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 FX, Ferreira LM, Mendes JA. </a:t>
            </a:r>
            <a:r>
              <a:rPr lang="en-US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An efficient way to correct recurrent rectus </a:t>
            </a:r>
            <a:r>
              <a:rPr lang="en-US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diastasis</a:t>
            </a:r>
            <a:r>
              <a:rPr lang="en-US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. </a:t>
            </a:r>
            <a:r>
              <a:rPr lang="pt-BR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Aesth</a:t>
            </a:r>
            <a:r>
              <a:rPr lang="pt-BR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Plast</a:t>
            </a:r>
            <a:r>
              <a:rPr lang="pt-BR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Surg</a:t>
            </a:r>
            <a:r>
              <a:rPr lang="pt-BR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. 2004; 28(4):189-96.</a:t>
            </a:r>
          </a:p>
        </p:txBody>
      </p:sp>
      <p:pic>
        <p:nvPicPr>
          <p:cNvPr id="11274" name="Picture 8"/>
          <p:cNvPicPr>
            <a:picLocks noChangeAspect="1" noChangeArrowheads="1"/>
          </p:cNvPicPr>
          <p:nvPr/>
        </p:nvPicPr>
        <p:blipFill>
          <a:blip r:embed="rId6">
            <a:lum bright="-6000" contrast="8000"/>
          </a:blip>
          <a:srcRect l="7692"/>
          <a:stretch>
            <a:fillRect/>
          </a:stretch>
        </p:blipFill>
        <p:spPr bwMode="auto">
          <a:xfrm>
            <a:off x="5867400" y="1063644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7">
            <a:lum bright="-6000" contrast="8000"/>
          </a:blip>
          <a:srcRect l="3847" t="4218" b="13779"/>
          <a:stretch>
            <a:fillRect/>
          </a:stretch>
        </p:blipFill>
        <p:spPr bwMode="auto">
          <a:xfrm>
            <a:off x="5791200" y="3806844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10"/>
          <p:cNvGraphicFramePr>
            <a:graphicFrameLocks noChangeAspect="1"/>
          </p:cNvGraphicFramePr>
          <p:nvPr/>
        </p:nvGraphicFramePr>
        <p:xfrm>
          <a:off x="8153400" y="5867400"/>
          <a:ext cx="788988" cy="990600"/>
        </p:xfrm>
        <a:graphic>
          <a:graphicData uri="http://schemas.openxmlformats.org/presentationml/2006/ole">
            <p:oleObj spid="_x0000_s577538" name="Bitmap Image" r:id="rId8" imgW="2964437" imgH="2201905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128586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8458200" cy="1143000"/>
          </a:xfrm>
        </p:spPr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Improving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waistline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abdominal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wall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laxity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6308" name="Picture 4" descr="C:\Documents and Settings\Fabio Nahas\My Documents\My Pictures\Trab Cient\Trab Cient 034.jpg"/>
          <p:cNvPicPr>
            <a:picLocks noChangeAspect="1" noChangeArrowheads="1"/>
          </p:cNvPicPr>
          <p:nvPr/>
        </p:nvPicPr>
        <p:blipFill>
          <a:blip r:embed="rId4">
            <a:lum bright="-44000" contrast="48000"/>
          </a:blip>
          <a:srcRect t="4921" b="2495"/>
          <a:stretch>
            <a:fillRect/>
          </a:stretch>
        </p:blipFill>
        <p:spPr bwMode="auto">
          <a:xfrm>
            <a:off x="381000" y="1285860"/>
            <a:ext cx="6172200" cy="428628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graphicFrame>
        <p:nvGraphicFramePr>
          <p:cNvPr id="452608" name="Object 0"/>
          <p:cNvGraphicFramePr>
            <a:graphicFrameLocks noChangeAspect="1"/>
          </p:cNvGraphicFramePr>
          <p:nvPr/>
        </p:nvGraphicFramePr>
        <p:xfrm>
          <a:off x="7162800" y="1214422"/>
          <a:ext cx="1684338" cy="2209800"/>
        </p:xfrm>
        <a:graphic>
          <a:graphicData uri="http://schemas.openxmlformats.org/presentationml/2006/ole">
            <p:oleObj spid="_x0000_s452608" name="Bitmap Image" r:id="rId5" imgW="853514" imgH="1120237" progId="PBrush">
              <p:embed/>
            </p:oleObj>
          </a:graphicData>
        </a:graphic>
      </p:graphicFrame>
      <p:pic>
        <p:nvPicPr>
          <p:cNvPr id="8" name="Picture 3" descr="C:\Documents and Settings\Fabio Nahas\My Documents\My Pictures\Img00010.jpg"/>
          <p:cNvPicPr>
            <a:picLocks noChangeAspect="1" noChangeArrowheads="1"/>
          </p:cNvPicPr>
          <p:nvPr/>
        </p:nvPicPr>
        <p:blipFill>
          <a:blip r:embed="rId6" cstate="print">
            <a:lum bright="-8000" contrast="4000"/>
          </a:blip>
          <a:srcRect l="3691" t="5536" r="3691" b="5536"/>
          <a:stretch>
            <a:fillRect/>
          </a:stretch>
        </p:blipFill>
        <p:spPr bwMode="auto">
          <a:xfrm>
            <a:off x="5348286" y="4428542"/>
            <a:ext cx="3795714" cy="242945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7567125" y="342900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2001</a:t>
            </a:r>
            <a:endParaRPr lang="pt-B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8763000" cy="4343400"/>
          </a:xfrm>
        </p:spPr>
        <p:txBody>
          <a:bodyPr/>
          <a:lstStyle/>
          <a:p>
            <a:pPr>
              <a:lnSpc>
                <a:spcPct val="190000"/>
              </a:lnSpc>
            </a:pPr>
            <a:r>
              <a:rPr lang="pt-BR" sz="6000" dirty="0" err="1">
                <a:solidFill>
                  <a:schemeClr val="bg1"/>
                </a:solidFill>
              </a:rPr>
              <a:t>Less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 err="1">
                <a:solidFill>
                  <a:schemeClr val="bg1"/>
                </a:solidFill>
              </a:rPr>
              <a:t>elaborated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 err="1">
                <a:solidFill>
                  <a:schemeClr val="bg1"/>
                </a:solidFill>
              </a:rPr>
              <a:t>techniques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 err="1">
                <a:solidFill>
                  <a:schemeClr val="bg1"/>
                </a:solidFill>
              </a:rPr>
              <a:t>may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>
                <a:solidFill>
                  <a:srgbClr val="FFFF00"/>
                </a:solidFill>
              </a:rPr>
              <a:t>solve</a:t>
            </a:r>
            <a:r>
              <a:rPr lang="pt-BR" sz="6000" dirty="0">
                <a:solidFill>
                  <a:schemeClr val="bg1"/>
                </a:solidFill>
              </a:rPr>
              <a:t> a great </a:t>
            </a:r>
            <a:r>
              <a:rPr lang="pt-BR" sz="6000" dirty="0" err="1">
                <a:solidFill>
                  <a:schemeClr val="bg1"/>
                </a:solidFill>
              </a:rPr>
              <a:t>part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 err="1">
                <a:solidFill>
                  <a:schemeClr val="bg1"/>
                </a:solidFill>
              </a:rPr>
              <a:t>of</a:t>
            </a:r>
            <a:r>
              <a:rPr lang="pt-BR" sz="6000" dirty="0">
                <a:solidFill>
                  <a:schemeClr val="bg1"/>
                </a:solidFill>
              </a:rPr>
              <a:t> </a:t>
            </a:r>
            <a:r>
              <a:rPr lang="pt-BR" sz="6000" dirty="0" err="1">
                <a:solidFill>
                  <a:schemeClr val="bg1"/>
                </a:solidFill>
              </a:rPr>
              <a:t>the</a:t>
            </a:r>
            <a:r>
              <a:rPr lang="pt-BR" sz="6000" dirty="0">
                <a:solidFill>
                  <a:schemeClr val="bg1"/>
                </a:solidFill>
              </a:rPr>
              <a:t> cases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32450" name="Picture 2050" descr="C:\Documents and Settings\Fabio Nahas\My Documents\My Pictures\Img00035.jpg"/>
          <p:cNvPicPr>
            <a:picLocks noChangeAspect="1" noChangeArrowheads="1"/>
          </p:cNvPicPr>
          <p:nvPr/>
        </p:nvPicPr>
        <p:blipFill>
          <a:blip r:embed="rId3">
            <a:lum bright="-8000" contrast="4000"/>
          </a:blip>
          <a:srcRect/>
          <a:stretch>
            <a:fillRect/>
          </a:stretch>
        </p:blipFill>
        <p:spPr bwMode="auto">
          <a:xfrm>
            <a:off x="0" y="0"/>
            <a:ext cx="5334000" cy="3556000"/>
          </a:xfrm>
          <a:prstGeom prst="rect">
            <a:avLst/>
          </a:prstGeom>
          <a:noFill/>
        </p:spPr>
      </p:pic>
      <p:pic>
        <p:nvPicPr>
          <p:cNvPr id="232451" name="Picture 2051" descr="C:\Documents and Settings\Fabio Nahas\My Documents\My Pictures\Img00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295400"/>
            <a:ext cx="3708400" cy="5562600"/>
          </a:xfrm>
          <a:prstGeom prst="rect">
            <a:avLst/>
          </a:prstGeom>
          <a:noFill/>
        </p:spPr>
      </p:pic>
      <p:sp>
        <p:nvSpPr>
          <p:cNvPr id="232452" name="Text Box 2052"/>
          <p:cNvSpPr txBox="1">
            <a:spLocks noChangeArrowheads="1"/>
          </p:cNvSpPr>
          <p:nvPr/>
        </p:nvSpPr>
        <p:spPr bwMode="auto">
          <a:xfrm>
            <a:off x="304800" y="3886200"/>
            <a:ext cx="4648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“L”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Plication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External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Oblique</a:t>
            </a:r>
            <a:r>
              <a:rPr lang="pt-BR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Aponeurosis</a:t>
            </a:r>
            <a:endParaRPr lang="pt-BR" sz="4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1010013"/>
          <p:cNvPicPr>
            <a:picLocks noChangeAspect="1" noChangeArrowheads="1"/>
          </p:cNvPicPr>
          <p:nvPr/>
        </p:nvPicPr>
        <p:blipFill>
          <a:blip r:embed="rId3"/>
          <a:srcRect t="4166"/>
          <a:stretch>
            <a:fillRect/>
          </a:stretch>
        </p:blipFill>
        <p:spPr bwMode="auto">
          <a:xfrm>
            <a:off x="571472" y="142876"/>
            <a:ext cx="8128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141363" y="4143380"/>
            <a:ext cx="31454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 smtClean="0">
                <a:solidFill>
                  <a:schemeClr val="bg1">
                    <a:lumMod val="85000"/>
                  </a:schemeClr>
                </a:solidFill>
              </a:rPr>
              <a:t>XXI Century</a:t>
            </a:r>
            <a:endParaRPr lang="pt-BR" sz="4400" b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223838"/>
            <a:ext cx="9144000" cy="141921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981200"/>
          </a:xfrm>
          <a:noFill/>
          <a:ln/>
          <a:effectLst/>
        </p:spPr>
        <p:txBody>
          <a:bodyPr lIns="90488" tIns="44450" rIns="90488" bIns="44450"/>
          <a:lstStyle/>
          <a:p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treatment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musculo-aponeurotic</a:t>
            </a: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deformities</a:t>
            </a:r>
            <a:r>
              <a:rPr lang="pt-BR" sz="4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4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(n = 83)</a:t>
            </a:r>
          </a:p>
        </p:txBody>
      </p:sp>
      <p:sp>
        <p:nvSpPr>
          <p:cNvPr id="408579" name="Rectangle 3"/>
          <p:cNvSpPr>
            <a:spLocks noChangeArrowheads="1"/>
          </p:cNvSpPr>
          <p:nvPr/>
        </p:nvSpPr>
        <p:spPr bwMode="auto">
          <a:xfrm>
            <a:off x="0" y="581342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lnSpc>
                <a:spcPct val="120000"/>
              </a:lnSpc>
              <a:spcBef>
                <a:spcPct val="20000"/>
              </a:spcBef>
              <a:buClr>
                <a:srgbClr val="FF6600"/>
              </a:buClr>
              <a:buFont typeface="Wingdings" pitchFamily="2" charset="2"/>
              <a:buNone/>
            </a:pP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Nahas FX. An aesthetic classification of the abdomen based on the </a:t>
            </a:r>
            <a:r>
              <a:rPr lang="en-US" sz="2000" b="0" dirty="0" err="1">
                <a:solidFill>
                  <a:schemeClr val="bg1"/>
                </a:solidFill>
                <a:cs typeface="Times New Roman" pitchFamily="18" charset="0"/>
              </a:rPr>
              <a:t>myoaponeurotic</a:t>
            </a: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 layer.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Plast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.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Reconstr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.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Surg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. 2001; 108(6):1787-95. </a:t>
            </a:r>
          </a:p>
        </p:txBody>
      </p:sp>
      <p:sp>
        <p:nvSpPr>
          <p:cNvPr id="408580" name="Text Box 4"/>
          <p:cNvSpPr txBox="1">
            <a:spLocks noChangeArrowheads="1"/>
          </p:cNvSpPr>
          <p:nvPr/>
        </p:nvSpPr>
        <p:spPr bwMode="auto">
          <a:xfrm>
            <a:off x="288925" y="2895600"/>
            <a:ext cx="51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A</a:t>
            </a:r>
          </a:p>
        </p:txBody>
      </p:sp>
      <p:sp>
        <p:nvSpPr>
          <p:cNvPr id="408581" name="Rectangle 5"/>
          <p:cNvSpPr>
            <a:spLocks noChangeArrowheads="1"/>
          </p:cNvSpPr>
          <p:nvPr/>
        </p:nvSpPr>
        <p:spPr bwMode="auto">
          <a:xfrm>
            <a:off x="4743450" y="289560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B</a:t>
            </a:r>
          </a:p>
        </p:txBody>
      </p:sp>
      <p:sp>
        <p:nvSpPr>
          <p:cNvPr id="408582" name="Rectangle 6"/>
          <p:cNvSpPr>
            <a:spLocks noChangeArrowheads="1"/>
          </p:cNvSpPr>
          <p:nvPr/>
        </p:nvSpPr>
        <p:spPr bwMode="auto">
          <a:xfrm>
            <a:off x="4724400" y="4495800"/>
            <a:ext cx="51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D</a:t>
            </a:r>
          </a:p>
        </p:txBody>
      </p:sp>
      <p:sp>
        <p:nvSpPr>
          <p:cNvPr id="408583" name="Rectangle 7"/>
          <p:cNvSpPr>
            <a:spLocks noChangeArrowheads="1"/>
          </p:cNvSpPr>
          <p:nvPr/>
        </p:nvSpPr>
        <p:spPr bwMode="auto">
          <a:xfrm>
            <a:off x="228600" y="4464050"/>
            <a:ext cx="492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t-BR" sz="3600" b="0" dirty="0">
                <a:solidFill>
                  <a:schemeClr val="bg1">
                    <a:lumMod val="95000"/>
                  </a:schemeClr>
                </a:solidFill>
              </a:rPr>
              <a:t>C</a:t>
            </a:r>
          </a:p>
        </p:txBody>
      </p:sp>
      <p:pic>
        <p:nvPicPr>
          <p:cNvPr id="408584" name="Picture 8" descr="Tipo A"/>
          <p:cNvPicPr>
            <a:picLocks noChangeAspect="1" noChangeArrowheads="1"/>
          </p:cNvPicPr>
          <p:nvPr/>
        </p:nvPicPr>
        <p:blipFill>
          <a:blip r:embed="rId3">
            <a:lum bright="-8000" contrast="8000"/>
          </a:blip>
          <a:srcRect l="4407" t="2968" r="4897" b="20035"/>
          <a:stretch>
            <a:fillRect/>
          </a:stretch>
        </p:blipFill>
        <p:spPr bwMode="auto">
          <a:xfrm>
            <a:off x="1143000" y="2424113"/>
            <a:ext cx="2590800" cy="1614487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408585" name="Picture 9" descr="Tipo B"/>
          <p:cNvPicPr>
            <a:picLocks noChangeAspect="1" noChangeArrowheads="1"/>
          </p:cNvPicPr>
          <p:nvPr/>
        </p:nvPicPr>
        <p:blipFill>
          <a:blip r:embed="rId4">
            <a:lum bright="-8000" contrast="8000"/>
          </a:blip>
          <a:srcRect l="4185" t="6044" r="3749" b="19270"/>
          <a:stretch>
            <a:fillRect/>
          </a:stretch>
        </p:blipFill>
        <p:spPr bwMode="auto">
          <a:xfrm>
            <a:off x="5562600" y="2452688"/>
            <a:ext cx="2667000" cy="1576387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08586" name="Picture 10" descr="Tipo C"/>
          <p:cNvPicPr>
            <a:picLocks noChangeAspect="1" noChangeArrowheads="1"/>
          </p:cNvPicPr>
          <p:nvPr/>
        </p:nvPicPr>
        <p:blipFill>
          <a:blip r:embed="rId5">
            <a:lum bright="-8000" contrast="8000"/>
          </a:blip>
          <a:srcRect l="2365" t="4918" r="690" b="16394"/>
          <a:stretch>
            <a:fillRect/>
          </a:stretch>
        </p:blipFill>
        <p:spPr bwMode="auto">
          <a:xfrm>
            <a:off x="1143000" y="4267200"/>
            <a:ext cx="2590800" cy="1517650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408587" name="Picture 11" descr="Tipo D"/>
          <p:cNvPicPr>
            <a:picLocks noChangeAspect="1" noChangeArrowheads="1"/>
          </p:cNvPicPr>
          <p:nvPr/>
        </p:nvPicPr>
        <p:blipFill>
          <a:blip r:embed="rId6">
            <a:lum bright="-8000" contrast="8000"/>
          </a:blip>
          <a:srcRect l="2710" t="3906" r="345" b="17136"/>
          <a:stretch>
            <a:fillRect/>
          </a:stretch>
        </p:blipFill>
        <p:spPr bwMode="auto">
          <a:xfrm>
            <a:off x="5562600" y="4286250"/>
            <a:ext cx="2667000" cy="1560513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52800"/>
            <a:ext cx="3733800" cy="35052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pt-BR" sz="4400" dirty="0" err="1">
                <a:solidFill>
                  <a:schemeClr val="bg1"/>
                </a:solidFill>
              </a:rPr>
              <a:t>Plication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  <a:r>
              <a:rPr lang="pt-BR" sz="4400" dirty="0" err="1">
                <a:solidFill>
                  <a:schemeClr val="bg1"/>
                </a:solidFill>
              </a:rPr>
              <a:t>of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  <a:r>
              <a:rPr lang="pt-BR" sz="4400" dirty="0" err="1">
                <a:solidFill>
                  <a:schemeClr val="bg1"/>
                </a:solidFill>
              </a:rPr>
              <a:t>the</a:t>
            </a:r>
            <a:r>
              <a:rPr lang="pt-BR" sz="4400" dirty="0">
                <a:solidFill>
                  <a:schemeClr val="bg1"/>
                </a:solidFill>
              </a:rPr>
              <a:t> anterior </a:t>
            </a:r>
            <a:r>
              <a:rPr lang="pt-BR" sz="4400" dirty="0" err="1">
                <a:solidFill>
                  <a:schemeClr val="bg1"/>
                </a:solidFill>
              </a:rPr>
              <a:t>rectus</a:t>
            </a:r>
            <a:r>
              <a:rPr lang="pt-BR" sz="4400" dirty="0">
                <a:solidFill>
                  <a:schemeClr val="bg1"/>
                </a:solidFill>
              </a:rPr>
              <a:t> </a:t>
            </a:r>
            <a:r>
              <a:rPr lang="pt-BR" sz="4400" dirty="0" err="1">
                <a:solidFill>
                  <a:schemeClr val="bg1"/>
                </a:solidFill>
              </a:rPr>
              <a:t>sheath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36552" name="Picture 8" descr="Tipo A"/>
          <p:cNvPicPr>
            <a:picLocks noChangeAspect="1" noChangeArrowheads="1"/>
          </p:cNvPicPr>
          <p:nvPr/>
        </p:nvPicPr>
        <p:blipFill>
          <a:blip r:embed="rId3">
            <a:lum bright="-8000" contrast="8000"/>
          </a:blip>
          <a:srcRect/>
          <a:stretch>
            <a:fillRect/>
          </a:stretch>
        </p:blipFill>
        <p:spPr bwMode="auto">
          <a:xfrm>
            <a:off x="3886200" y="3516313"/>
            <a:ext cx="5181600" cy="3228975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9622" y="500042"/>
            <a:ext cx="89916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tabLst/>
              <a:defRPr/>
            </a:pPr>
            <a:r>
              <a:rPr kumimoji="0" lang="pt-BR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</a:t>
            </a:r>
            <a:r>
              <a:rPr kumimoji="0" lang="pt-BR" sz="5400" b="0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Tx/>
              <a:tabLst/>
              <a:defRPr/>
            </a:pPr>
            <a:r>
              <a:rPr lang="en-US" sz="4400" b="0" kern="0" baseline="0" dirty="0" smtClean="0">
                <a:solidFill>
                  <a:schemeClr val="bg1"/>
                </a:solidFill>
                <a:latin typeface="+mn-lt"/>
              </a:rPr>
              <a:t>RD secondary to pregnancy</a:t>
            </a:r>
            <a:endParaRPr kumimoji="0" lang="pt-BR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398338" name="Picture 2" descr="C:\Documents and Settings\Fabio Nahas\My Documents\My Pictures\Img00004.jpg"/>
          <p:cNvPicPr>
            <a:picLocks noChangeAspect="1" noChangeArrowheads="1"/>
          </p:cNvPicPr>
          <p:nvPr/>
        </p:nvPicPr>
        <p:blipFill>
          <a:blip r:embed="rId3">
            <a:lum bright="-8000" contrast="4000"/>
          </a:blip>
          <a:srcRect l="5536" t="3691" r="10327" b="3691"/>
          <a:stretch>
            <a:fillRect/>
          </a:stretch>
        </p:blipFill>
        <p:spPr bwMode="auto">
          <a:xfrm>
            <a:off x="0" y="990600"/>
            <a:ext cx="3505200" cy="5788025"/>
          </a:xfrm>
          <a:prstGeom prst="rect">
            <a:avLst/>
          </a:prstGeom>
          <a:noFill/>
        </p:spPr>
      </p:pic>
      <p:pic>
        <p:nvPicPr>
          <p:cNvPr id="398339" name="Picture 3" descr="C:\Documents and Settings\Fabio Nahas\My Documents\My Pictures\Img00005.jpg"/>
          <p:cNvPicPr>
            <a:picLocks noChangeAspect="1" noChangeArrowheads="1"/>
          </p:cNvPicPr>
          <p:nvPr/>
        </p:nvPicPr>
        <p:blipFill>
          <a:blip r:embed="rId4">
            <a:lum bright="-8000" contrast="4000"/>
          </a:blip>
          <a:srcRect l="5536" t="3691" r="10883"/>
          <a:stretch>
            <a:fillRect/>
          </a:stretch>
        </p:blipFill>
        <p:spPr bwMode="auto">
          <a:xfrm>
            <a:off x="4038600" y="990600"/>
            <a:ext cx="3352800" cy="5794375"/>
          </a:xfrm>
          <a:prstGeom prst="rect">
            <a:avLst/>
          </a:prstGeom>
          <a:noFill/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-58738" y="76200"/>
            <a:ext cx="9182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A: </a:t>
            </a:r>
            <a:r>
              <a:rPr lang="pt-BR" sz="3600" b="0" dirty="0" err="1" smtClean="0">
                <a:solidFill>
                  <a:schemeClr val="bg1"/>
                </a:solidFill>
              </a:rPr>
              <a:t>Plication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anterior </a:t>
            </a:r>
            <a:r>
              <a:rPr lang="pt-BR" sz="3600" b="0" dirty="0" err="1" smtClean="0">
                <a:solidFill>
                  <a:schemeClr val="bg1"/>
                </a:solidFill>
              </a:rPr>
              <a:t>rectus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sheath</a:t>
            </a:r>
            <a:endParaRPr lang="pt-BR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276600"/>
            <a:ext cx="3581400" cy="3429000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pt-BR" sz="4800" dirty="0">
                <a:solidFill>
                  <a:schemeClr val="bg1"/>
                </a:solidFill>
              </a:rPr>
              <a:t>PARS + “L” </a:t>
            </a:r>
            <a:r>
              <a:rPr lang="pt-BR" sz="4800" dirty="0" err="1">
                <a:solidFill>
                  <a:schemeClr val="bg1"/>
                </a:solidFill>
              </a:rPr>
              <a:t>Plication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239623" name="Picture 7" descr="Tipo B"/>
          <p:cNvPicPr>
            <a:picLocks noChangeAspect="1" noChangeArrowheads="1"/>
          </p:cNvPicPr>
          <p:nvPr/>
        </p:nvPicPr>
        <p:blipFill>
          <a:blip r:embed="rId3">
            <a:lum bright="-8000" contrast="8000"/>
          </a:blip>
          <a:srcRect/>
          <a:stretch>
            <a:fillRect/>
          </a:stretch>
        </p:blipFill>
        <p:spPr bwMode="auto">
          <a:xfrm>
            <a:off x="3500430" y="3143248"/>
            <a:ext cx="5410200" cy="3197225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1360" y="214290"/>
            <a:ext cx="92027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</a:p>
          <a:p>
            <a:endParaRPr lang="pt-BR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3600" b="0" dirty="0" smtClean="0">
                <a:solidFill>
                  <a:schemeClr val="bg1"/>
                </a:solidFill>
              </a:rPr>
              <a:t>RD + lateral and infra-umbilical </a:t>
            </a:r>
            <a:r>
              <a:rPr lang="pt-BR" sz="3600" b="0" dirty="0" err="1" smtClean="0">
                <a:solidFill>
                  <a:schemeClr val="bg1"/>
                </a:solidFill>
              </a:rPr>
              <a:t>laxity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of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the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myoaponeurotic</a:t>
            </a:r>
            <a:r>
              <a:rPr lang="pt-BR" sz="3600" b="0" dirty="0" smtClean="0">
                <a:solidFill>
                  <a:schemeClr val="bg1"/>
                </a:solidFill>
              </a:rPr>
              <a:t> </a:t>
            </a:r>
            <a:r>
              <a:rPr lang="pt-BR" sz="3600" b="0" dirty="0" err="1" smtClean="0">
                <a:solidFill>
                  <a:schemeClr val="bg1"/>
                </a:solidFill>
              </a:rPr>
              <a:t>layer</a:t>
            </a:r>
            <a:endParaRPr lang="pt-BR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0368" y="-142900"/>
            <a:ext cx="4129086" cy="1152532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00000"/>
              </a:buClr>
              <a:buNone/>
            </a:pPr>
            <a:r>
              <a:rPr lang="pt-BR" sz="4800" b="1" dirty="0" smtClean="0">
                <a:solidFill>
                  <a:srgbClr val="800000"/>
                </a:solidFill>
              </a:rPr>
              <a:t> </a:t>
            </a:r>
            <a:r>
              <a:rPr lang="pt-BR" sz="4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“L” </a:t>
            </a:r>
            <a:r>
              <a:rPr lang="pt-BR" sz="4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Plication</a:t>
            </a:r>
            <a:endParaRPr lang="pt-BR" sz="4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Flacidez pré - modif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357222" y="1857364"/>
            <a:ext cx="5019842" cy="3765561"/>
          </a:xfrm>
          <a:prstGeom prst="rect">
            <a:avLst/>
          </a:prstGeom>
        </p:spPr>
      </p:pic>
      <p:pic>
        <p:nvPicPr>
          <p:cNvPr id="8" name="Flacidez pós modif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409943" y="1857363"/>
            <a:ext cx="5019841" cy="3765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404483" name="Picture 1027" descr="C:\Documents and Settings\Fabio Nahas\My Documents\My Pictures\Img00026.jpg"/>
          <p:cNvPicPr>
            <a:picLocks noChangeAspect="1" noChangeArrowheads="1"/>
          </p:cNvPicPr>
          <p:nvPr/>
        </p:nvPicPr>
        <p:blipFill>
          <a:blip r:embed="rId3" cstate="print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0" y="0"/>
            <a:ext cx="2244725" cy="3505200"/>
          </a:xfrm>
          <a:prstGeom prst="rect">
            <a:avLst/>
          </a:prstGeom>
          <a:noFill/>
        </p:spPr>
      </p:pic>
      <p:pic>
        <p:nvPicPr>
          <p:cNvPr id="404484" name="Picture 1028" descr="C:\Documents and Settings\Fabio Nahas\My Documents\My Pictures\Img00027.jpg"/>
          <p:cNvPicPr>
            <a:picLocks noChangeAspect="1" noChangeArrowheads="1"/>
          </p:cNvPicPr>
          <p:nvPr/>
        </p:nvPicPr>
        <p:blipFill>
          <a:blip r:embed="rId4" cstate="print">
            <a:lum bright="-8000" contrast="4000"/>
          </a:blip>
          <a:srcRect l="5536" t="3691" r="5536" b="3691"/>
          <a:stretch>
            <a:fillRect/>
          </a:stretch>
        </p:blipFill>
        <p:spPr bwMode="auto">
          <a:xfrm>
            <a:off x="0" y="3352800"/>
            <a:ext cx="2243138" cy="3505200"/>
          </a:xfrm>
          <a:prstGeom prst="rect">
            <a:avLst/>
          </a:prstGeom>
          <a:noFill/>
        </p:spPr>
      </p:pic>
      <p:pic>
        <p:nvPicPr>
          <p:cNvPr id="404485" name="Picture 1029"/>
          <p:cNvPicPr>
            <a:picLocks noChangeAspect="1" noChangeArrowheads="1"/>
          </p:cNvPicPr>
          <p:nvPr/>
        </p:nvPicPr>
        <p:blipFill>
          <a:blip r:embed="rId5">
            <a:lum bright="-6000" contrast="6000"/>
          </a:blip>
          <a:srcRect/>
          <a:stretch>
            <a:fillRect/>
          </a:stretch>
        </p:blipFill>
        <p:spPr bwMode="auto">
          <a:xfrm>
            <a:off x="2209800" y="0"/>
            <a:ext cx="2255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4486" name="Picture 1030"/>
          <p:cNvPicPr>
            <a:picLocks noChangeAspect="1" noChangeArrowheads="1"/>
          </p:cNvPicPr>
          <p:nvPr/>
        </p:nvPicPr>
        <p:blipFill>
          <a:blip r:embed="rId6">
            <a:lum bright="-6000" contrast="6000"/>
          </a:blip>
          <a:srcRect/>
          <a:stretch>
            <a:fillRect/>
          </a:stretch>
        </p:blipFill>
        <p:spPr bwMode="auto">
          <a:xfrm>
            <a:off x="2209800" y="3352800"/>
            <a:ext cx="22748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234945" y="785794"/>
            <a:ext cx="21945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54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sz="54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endParaRPr lang="pt-BR" sz="5400" b="0" dirty="0" smtClean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57818" y="3263816"/>
            <a:ext cx="4500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Effect on the abdominal contour</a:t>
            </a:r>
            <a:endParaRPr lang="pt-BR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86058"/>
            <a:ext cx="8229600" cy="14478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pt-BR" sz="4000" dirty="0" err="1">
                <a:solidFill>
                  <a:schemeClr val="bg1"/>
                </a:solidFill>
              </a:rPr>
              <a:t>Undermining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and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advancement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of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the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 smtClean="0">
                <a:solidFill>
                  <a:schemeClr val="bg1"/>
                </a:solidFill>
              </a:rPr>
              <a:t>recti</a:t>
            </a:r>
            <a:r>
              <a:rPr lang="pt-BR" sz="4000" dirty="0" smtClean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muscles</a:t>
            </a:r>
            <a:endParaRPr lang="pt-BR" sz="4000" dirty="0">
              <a:solidFill>
                <a:schemeClr val="bg1"/>
              </a:solidFill>
            </a:endParaRPr>
          </a:p>
        </p:txBody>
      </p:sp>
      <p:graphicFrame>
        <p:nvGraphicFramePr>
          <p:cNvPr id="454656" name="Object 1024"/>
          <p:cNvGraphicFramePr>
            <a:graphicFrameLocks noChangeAspect="1"/>
          </p:cNvGraphicFramePr>
          <p:nvPr/>
        </p:nvGraphicFramePr>
        <p:xfrm>
          <a:off x="1714480" y="5000625"/>
          <a:ext cx="5429288" cy="1628775"/>
        </p:xfrm>
        <a:graphic>
          <a:graphicData uri="http://schemas.openxmlformats.org/presentationml/2006/ole">
            <p:oleObj spid="_x0000_s459778" name="Bitmap Image" r:id="rId4" imgW="4860952" imgH="1889524" progId="PBrush">
              <p:embed/>
            </p:oleObj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57224" y="76200"/>
            <a:ext cx="430438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54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sz="54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</a:t>
            </a:r>
          </a:p>
          <a:p>
            <a:endParaRPr lang="pt-BR" sz="5400" b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pt-BR" sz="4000" b="0" dirty="0" err="1" smtClean="0">
                <a:solidFill>
                  <a:schemeClr val="bg1"/>
                </a:solidFill>
              </a:rPr>
              <a:t>Congenital</a:t>
            </a:r>
            <a:r>
              <a:rPr lang="pt-BR" sz="4000" b="0" dirty="0" smtClean="0">
                <a:solidFill>
                  <a:schemeClr val="bg1"/>
                </a:solidFill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</a:rPr>
              <a:t>diastasis</a:t>
            </a:r>
            <a:endParaRPr lang="pt-BR" sz="5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44738" name="Picture 2" descr="C:\Documents and Settings\Fabio Nahas\My Documents\My Pictures\Trab Cient\Trab Cient 076.jpg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 l="4465" r="8466"/>
          <a:stretch>
            <a:fillRect/>
          </a:stretch>
        </p:blipFill>
        <p:spPr bwMode="auto">
          <a:xfrm>
            <a:off x="304800" y="1143000"/>
            <a:ext cx="2971800" cy="5121275"/>
          </a:xfrm>
          <a:prstGeom prst="rect">
            <a:avLst/>
          </a:prstGeom>
          <a:noFill/>
        </p:spPr>
      </p:pic>
      <p:pic>
        <p:nvPicPr>
          <p:cNvPr id="244739" name="Picture 3" descr="C:\Documents and Settings\Fabio Nahas\My Documents\My Pictures\Trab Cient\Trab Cient 077.jpg"/>
          <p:cNvPicPr>
            <a:picLocks noChangeAspect="1" noChangeArrowheads="1"/>
          </p:cNvPicPr>
          <p:nvPr/>
        </p:nvPicPr>
        <p:blipFill>
          <a:blip r:embed="rId4">
            <a:lum bright="-24000" contrast="6000"/>
          </a:blip>
          <a:srcRect l="4480" r="8167"/>
          <a:stretch>
            <a:fillRect/>
          </a:stretch>
        </p:blipFill>
        <p:spPr bwMode="auto">
          <a:xfrm>
            <a:off x="3429000" y="1143000"/>
            <a:ext cx="2971800" cy="5105400"/>
          </a:xfrm>
          <a:prstGeom prst="rect">
            <a:avLst/>
          </a:prstGeom>
          <a:noFill/>
        </p:spPr>
      </p:pic>
      <p:pic>
        <p:nvPicPr>
          <p:cNvPr id="244741" name="Picture 5" descr="Tipo C"/>
          <p:cNvPicPr>
            <a:picLocks noChangeAspect="1" noChangeArrowheads="1"/>
          </p:cNvPicPr>
          <p:nvPr/>
        </p:nvPicPr>
        <p:blipFill>
          <a:blip r:embed="rId5">
            <a:lum bright="-8000" contrast="8000"/>
          </a:blip>
          <a:srcRect l="2365" t="4918" r="690" b="16394"/>
          <a:stretch>
            <a:fillRect/>
          </a:stretch>
        </p:blipFill>
        <p:spPr bwMode="auto">
          <a:xfrm>
            <a:off x="6477000" y="2971800"/>
            <a:ext cx="2590800" cy="1517650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7661" y="76200"/>
            <a:ext cx="7731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C: </a:t>
            </a:r>
            <a:r>
              <a:rPr lang="pt-BR" sz="4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Rectus</a:t>
            </a:r>
            <a:r>
              <a:rPr lang="pt-BR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M. </a:t>
            </a:r>
            <a:r>
              <a:rPr lang="pt-BR" sz="44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advancement</a:t>
            </a:r>
            <a:endParaRPr lang="pt-BR" sz="4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57430"/>
            <a:ext cx="7772400" cy="13716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ü"/>
            </a:pPr>
            <a:r>
              <a:rPr lang="pt-BR" sz="4000" dirty="0">
                <a:solidFill>
                  <a:schemeClr val="bg1"/>
                </a:solidFill>
              </a:rPr>
              <a:t>PARS + </a:t>
            </a:r>
            <a:r>
              <a:rPr lang="pt-BR" sz="4000" dirty="0" err="1">
                <a:solidFill>
                  <a:schemeClr val="bg1"/>
                </a:solidFill>
              </a:rPr>
              <a:t>External</a:t>
            </a:r>
            <a:r>
              <a:rPr lang="pt-BR" sz="4000" dirty="0">
                <a:solidFill>
                  <a:schemeClr val="bg1"/>
                </a:solidFill>
              </a:rPr>
              <a:t> </a:t>
            </a:r>
            <a:r>
              <a:rPr lang="pt-BR" sz="4000" dirty="0" err="1">
                <a:solidFill>
                  <a:schemeClr val="bg1"/>
                </a:solidFill>
              </a:rPr>
              <a:t>Oblique</a:t>
            </a:r>
            <a:r>
              <a:rPr lang="pt-BR" sz="4000" dirty="0">
                <a:solidFill>
                  <a:schemeClr val="bg1"/>
                </a:solidFill>
              </a:rPr>
              <a:t> M. </a:t>
            </a:r>
            <a:r>
              <a:rPr lang="pt-BR" sz="4000" dirty="0" err="1">
                <a:solidFill>
                  <a:schemeClr val="bg1"/>
                </a:solidFill>
              </a:rPr>
              <a:t>advancement</a:t>
            </a:r>
            <a:endParaRPr lang="pt-BR" sz="4000" dirty="0">
              <a:solidFill>
                <a:schemeClr val="bg1"/>
              </a:solidFill>
            </a:endParaRPr>
          </a:p>
        </p:txBody>
      </p:sp>
      <p:graphicFrame>
        <p:nvGraphicFramePr>
          <p:cNvPr id="455680" name="Object 0"/>
          <p:cNvGraphicFramePr>
            <a:graphicFrameLocks noChangeAspect="1"/>
          </p:cNvGraphicFramePr>
          <p:nvPr/>
        </p:nvGraphicFramePr>
        <p:xfrm>
          <a:off x="1714481" y="4486275"/>
          <a:ext cx="5572164" cy="2143125"/>
        </p:xfrm>
        <a:graphic>
          <a:graphicData uri="http://schemas.openxmlformats.org/presentationml/2006/ole">
            <p:oleObj spid="_x0000_s460802" name="Bitmap Image" r:id="rId4" imgW="4831499" imgH="2583404" progId="PBrush">
              <p:embed/>
            </p:oleObj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3554" y="388790"/>
            <a:ext cx="66030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5400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sz="54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54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  <a:p>
            <a:r>
              <a:rPr lang="pt-BR" sz="5400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smtClean="0">
                <a:solidFill>
                  <a:schemeClr val="bg1"/>
                </a:solidFill>
              </a:rPr>
              <a:t>RD + </a:t>
            </a:r>
            <a:r>
              <a:rPr lang="pt-BR" sz="4000" b="0" dirty="0" err="1" smtClean="0">
                <a:solidFill>
                  <a:schemeClr val="bg1"/>
                </a:solidFill>
              </a:rPr>
              <a:t>poorly</a:t>
            </a:r>
            <a:r>
              <a:rPr lang="pt-BR" sz="4000" b="0" dirty="0" smtClean="0">
                <a:solidFill>
                  <a:schemeClr val="bg1"/>
                </a:solidFill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</a:rPr>
              <a:t>defined</a:t>
            </a:r>
            <a:r>
              <a:rPr lang="pt-BR" sz="4000" b="0" dirty="0" smtClean="0">
                <a:solidFill>
                  <a:schemeClr val="bg1"/>
                </a:solidFill>
              </a:rPr>
              <a:t> </a:t>
            </a:r>
            <a:r>
              <a:rPr lang="pt-BR" sz="4000" b="0" dirty="0" err="1" smtClean="0">
                <a:solidFill>
                  <a:schemeClr val="bg1"/>
                </a:solidFill>
              </a:rPr>
              <a:t>waistline</a:t>
            </a:r>
            <a:endParaRPr lang="pt-BR" sz="54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247811" name="Picture 1027" descr="C:\Documents and Settings\Fabio Nahas\My Documents\My Pictures\Img00006.jpg"/>
          <p:cNvPicPr>
            <a:picLocks noChangeAspect="1" noChangeArrowheads="1"/>
          </p:cNvPicPr>
          <p:nvPr/>
        </p:nvPicPr>
        <p:blipFill>
          <a:blip r:embed="rId3" cstate="print">
            <a:lum bright="-8000" contrast="4000"/>
          </a:blip>
          <a:srcRect/>
          <a:stretch>
            <a:fillRect/>
          </a:stretch>
        </p:blipFill>
        <p:spPr bwMode="auto">
          <a:xfrm>
            <a:off x="85725" y="1635125"/>
            <a:ext cx="3098800" cy="4841875"/>
          </a:xfrm>
          <a:prstGeom prst="rect">
            <a:avLst/>
          </a:prstGeom>
          <a:noFill/>
        </p:spPr>
      </p:pic>
      <p:pic>
        <p:nvPicPr>
          <p:cNvPr id="247812" name="Picture 1028" descr="C:\Documents and Settings\Fabio Nahas\My Documents\My Pictures\Img00007.jpg"/>
          <p:cNvPicPr>
            <a:picLocks noChangeAspect="1" noChangeArrowheads="1"/>
          </p:cNvPicPr>
          <p:nvPr/>
        </p:nvPicPr>
        <p:blipFill>
          <a:blip r:embed="rId4" cstate="print">
            <a:lum bright="-8000" contrast="4000"/>
          </a:blip>
          <a:srcRect/>
          <a:stretch>
            <a:fillRect/>
          </a:stretch>
        </p:blipFill>
        <p:spPr bwMode="auto">
          <a:xfrm>
            <a:off x="3276600" y="1635125"/>
            <a:ext cx="3100388" cy="4841875"/>
          </a:xfrm>
          <a:prstGeom prst="rect">
            <a:avLst/>
          </a:prstGeom>
          <a:noFill/>
        </p:spPr>
      </p:pic>
      <p:pic>
        <p:nvPicPr>
          <p:cNvPr id="247813" name="Picture 1029" descr="Tipo D"/>
          <p:cNvPicPr>
            <a:picLocks noChangeAspect="1" noChangeArrowheads="1"/>
          </p:cNvPicPr>
          <p:nvPr/>
        </p:nvPicPr>
        <p:blipFill>
          <a:blip r:embed="rId5">
            <a:lum bright="-8000" contrast="8000"/>
          </a:blip>
          <a:srcRect/>
          <a:stretch>
            <a:fillRect/>
          </a:stretch>
        </p:blipFill>
        <p:spPr bwMode="auto">
          <a:xfrm>
            <a:off x="6477000" y="3352800"/>
            <a:ext cx="2667000" cy="1560513"/>
          </a:xfrm>
          <a:prstGeom prst="rect">
            <a:avLst/>
          </a:prstGeom>
          <a:noFill/>
          <a:ln w="34925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58738" y="76200"/>
            <a:ext cx="92027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</a:t>
            </a:r>
            <a:r>
              <a:rPr lang="pt-BR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D: </a:t>
            </a:r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External</a:t>
            </a:r>
            <a:r>
              <a:rPr lang="pt-BR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oblique</a:t>
            </a:r>
            <a:r>
              <a:rPr lang="pt-BR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muscle</a:t>
            </a:r>
            <a:r>
              <a:rPr lang="pt-BR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advancement</a:t>
            </a:r>
            <a:endParaRPr lang="pt-BR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424962" name="Rectangle 1026"/>
          <p:cNvSpPr>
            <a:spLocks noChangeArrowheads="1"/>
          </p:cNvSpPr>
          <p:nvPr/>
        </p:nvSpPr>
        <p:spPr bwMode="auto">
          <a:xfrm>
            <a:off x="0" y="642918"/>
            <a:ext cx="9144000" cy="142876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2496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52400" y="714364"/>
            <a:ext cx="8991600" cy="1143000"/>
          </a:xfrm>
        </p:spPr>
        <p:txBody>
          <a:bodyPr/>
          <a:lstStyle/>
          <a:p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Surgery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provides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way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improve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self-esteem</a:t>
            </a:r>
            <a:r>
              <a:rPr lang="pt-BR" sz="42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pt-BR" sz="420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self-image</a:t>
            </a:r>
            <a:endParaRPr lang="pt-BR" sz="4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4965" name="Text Box 1029"/>
          <p:cNvSpPr txBox="1">
            <a:spLocks noChangeArrowheads="1"/>
          </p:cNvSpPr>
          <p:nvPr/>
        </p:nvSpPr>
        <p:spPr bwMode="auto">
          <a:xfrm>
            <a:off x="660433" y="2534866"/>
            <a:ext cx="8626475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buClr>
                <a:srgbClr val="800000"/>
              </a:buClr>
              <a:buFont typeface="Wingdings" pitchFamily="2" charset="2"/>
              <a:buAutoNum type="arabicPeriod"/>
            </a:pPr>
            <a:r>
              <a:rPr lang="pt-BR" b="0" dirty="0" smtClean="0">
                <a:solidFill>
                  <a:schemeClr val="bg1"/>
                </a:solidFill>
              </a:rPr>
              <a:t> </a:t>
            </a:r>
            <a:r>
              <a:rPr lang="pt-BR" b="0" dirty="0" err="1" smtClean="0">
                <a:solidFill>
                  <a:schemeClr val="bg1"/>
                </a:solidFill>
              </a:rPr>
              <a:t>Reconstructive</a:t>
            </a:r>
            <a:endParaRPr lang="pt-BR" b="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80000"/>
              </a:lnSpc>
              <a:buClr>
                <a:srgbClr val="800000"/>
              </a:buClr>
              <a:buFont typeface="Wingdings" pitchFamily="2" charset="2"/>
              <a:buAutoNum type="arabicPeriod"/>
            </a:pPr>
            <a:r>
              <a:rPr lang="pt-BR" b="0" dirty="0" smtClean="0">
                <a:solidFill>
                  <a:schemeClr val="bg1"/>
                </a:solidFill>
              </a:rPr>
              <a:t> </a:t>
            </a:r>
            <a:r>
              <a:rPr lang="pt-BR" b="0" dirty="0" err="1" smtClean="0">
                <a:solidFill>
                  <a:schemeClr val="bg1"/>
                </a:solidFill>
              </a:rPr>
              <a:t>Aesthetic</a:t>
            </a:r>
            <a:r>
              <a:rPr lang="pt-BR" b="0" dirty="0" smtClean="0">
                <a:solidFill>
                  <a:schemeClr val="bg1"/>
                </a:solidFill>
              </a:rPr>
              <a:t> </a:t>
            </a:r>
            <a:r>
              <a:rPr lang="pt-BR" b="0" dirty="0" err="1" smtClean="0">
                <a:solidFill>
                  <a:schemeClr val="bg1"/>
                </a:solidFill>
              </a:rPr>
              <a:t>Surgery</a:t>
            </a:r>
            <a:endParaRPr lang="pt-BR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364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 smtClean="0"/>
              <a:t>Nahas</a:t>
            </a: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-24"/>
            <a:ext cx="9144000" cy="7858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Abdominal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wall</a:t>
            </a:r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reconstruction</a:t>
            </a:r>
            <a:endParaRPr lang="pt-BR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52935" y="785794"/>
            <a:ext cx="86910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dirty="0" smtClean="0">
                <a:solidFill>
                  <a:schemeClr val="bg1"/>
                </a:solidFill>
              </a:rPr>
              <a:t>The component’s separation principle</a:t>
            </a:r>
          </a:p>
          <a:p>
            <a:r>
              <a:rPr lang="en-US" sz="3600" b="0" dirty="0" smtClean="0">
                <a:solidFill>
                  <a:srgbClr val="00B0F0"/>
                </a:solidFill>
              </a:rPr>
              <a:t>                                   Tension Reduction of</a:t>
            </a:r>
          </a:p>
          <a:p>
            <a:r>
              <a:rPr lang="en-US" sz="3600" b="0" dirty="0" smtClean="0">
                <a:solidFill>
                  <a:srgbClr val="00B0F0"/>
                </a:solidFill>
              </a:rPr>
              <a:t> </a:t>
            </a:r>
            <a:r>
              <a:rPr lang="en-US" sz="3600" b="0" dirty="0" smtClean="0">
                <a:solidFill>
                  <a:srgbClr val="00B0F0"/>
                </a:solidFill>
              </a:rPr>
              <a:t>                                   the </a:t>
            </a:r>
            <a:r>
              <a:rPr lang="en-US" sz="3600" b="0" dirty="0" err="1" smtClean="0">
                <a:solidFill>
                  <a:srgbClr val="00B0F0"/>
                </a:solidFill>
              </a:rPr>
              <a:t>aponeurotic</a:t>
            </a:r>
            <a:r>
              <a:rPr lang="en-US" sz="3600" b="0" dirty="0" smtClean="0">
                <a:solidFill>
                  <a:srgbClr val="00B0F0"/>
                </a:solidFill>
              </a:rPr>
              <a:t> edges</a:t>
            </a:r>
            <a:endParaRPr lang="pt-BR" sz="3600" b="0" dirty="0">
              <a:solidFill>
                <a:srgbClr val="00B0F0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5720" y="2643182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b="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cs typeface="Times New Roman" pitchFamily="18" charset="0"/>
              </a:rPr>
              <a:t>   </a:t>
            </a:r>
            <a:r>
              <a:rPr lang="en-US" sz="2000" b="0" dirty="0" smtClean="0">
                <a:solidFill>
                  <a:schemeClr val="bg1"/>
                </a:solidFill>
                <a:effectLst/>
                <a:cs typeface="Times New Roman" pitchFamily="18" charset="0"/>
              </a:rPr>
              <a:t>Nahas </a:t>
            </a:r>
            <a:r>
              <a:rPr lang="en-US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FX et al. Abdominal Wall Closure After Selective </a:t>
            </a:r>
            <a:r>
              <a:rPr lang="en-US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Aponeurotic</a:t>
            </a:r>
            <a:r>
              <a:rPr lang="en-US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 Incision and Undermining. Ann </a:t>
            </a:r>
            <a:r>
              <a:rPr lang="en-US" sz="2000" b="0" dirty="0" err="1">
                <a:solidFill>
                  <a:schemeClr val="bg1"/>
                </a:solidFill>
                <a:effectLst/>
                <a:cs typeface="Times New Roman" pitchFamily="18" charset="0"/>
              </a:rPr>
              <a:t>Plast</a:t>
            </a:r>
            <a:r>
              <a:rPr lang="en-US" sz="2000" b="0" dirty="0">
                <a:solidFill>
                  <a:schemeClr val="bg1"/>
                </a:solidFill>
                <a:effectLst/>
                <a:cs typeface="Times New Roman" pitchFamily="18" charset="0"/>
              </a:rPr>
              <a:t> Surg. 1998; 41(6): 606-17.</a:t>
            </a:r>
            <a:endParaRPr lang="pt-BR" sz="2000" b="0" dirty="0">
              <a:solidFill>
                <a:schemeClr val="bg1"/>
              </a:solidFill>
              <a:effectLst/>
              <a:cs typeface="Times New Roman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57158" y="4282867"/>
            <a:ext cx="887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Barbosa MVJ, Nahas F X et al. Use of the anterior rectus sheath for abdominal wall reconstruction: A study in cadavers. Scand J </a:t>
            </a:r>
            <a:r>
              <a:rPr lang="en-US" sz="2000" b="0" dirty="0" err="1">
                <a:solidFill>
                  <a:schemeClr val="bg1"/>
                </a:solidFill>
                <a:cs typeface="Times New Roman" pitchFamily="18" charset="0"/>
              </a:rPr>
              <a:t>Plast</a:t>
            </a: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000" b="0" dirty="0" err="1">
                <a:solidFill>
                  <a:schemeClr val="bg1"/>
                </a:solidFill>
                <a:cs typeface="Times New Roman" pitchFamily="18" charset="0"/>
              </a:rPr>
              <a:t>Reconstr</a:t>
            </a: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000" b="0" dirty="0" err="1">
                <a:solidFill>
                  <a:schemeClr val="bg1"/>
                </a:solidFill>
                <a:cs typeface="Times New Roman" pitchFamily="18" charset="0"/>
              </a:rPr>
              <a:t>Surg</a:t>
            </a:r>
            <a:r>
              <a:rPr lang="en-US" sz="2000" b="0" dirty="0">
                <a:solidFill>
                  <a:schemeClr val="bg1"/>
                </a:solidFill>
                <a:cs typeface="Times New Roman" pitchFamily="18" charset="0"/>
              </a:rPr>
              <a:t>, v. 19, p. 1-5, 2007</a:t>
            </a:r>
            <a:r>
              <a:rPr lang="en-US" sz="2000" b="0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pt-BR" sz="2000" b="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4" name="Retângulo 11"/>
          <p:cNvSpPr>
            <a:spLocks noChangeArrowheads="1"/>
          </p:cNvSpPr>
          <p:nvPr/>
        </p:nvSpPr>
        <p:spPr bwMode="auto">
          <a:xfrm>
            <a:off x="285750" y="5842000"/>
            <a:ext cx="885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Barbosa MV, Nahas FX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et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al. A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variation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in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the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component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separation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technique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That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preserves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the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linea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semilunaris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: a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study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in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cadavers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and a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clinical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case. J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Plast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Reconstr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Aesthet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Surg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. 2009. (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Epub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ahead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of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b="0" dirty="0" err="1">
                <a:solidFill>
                  <a:schemeClr val="bg1"/>
                </a:solidFill>
                <a:cs typeface="Times New Roman" pitchFamily="18" charset="0"/>
              </a:rPr>
              <a:t>print</a:t>
            </a:r>
            <a:r>
              <a:rPr lang="pt-BR" sz="2000" b="0" dirty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/>
          <a:srcRect l="1961" t="11171" b="33066"/>
          <a:stretch>
            <a:fillRect/>
          </a:stretch>
        </p:blipFill>
        <p:spPr bwMode="auto">
          <a:xfrm>
            <a:off x="428628" y="3357562"/>
            <a:ext cx="3571868" cy="92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828" name="Object 9"/>
          <p:cNvGraphicFramePr>
            <a:graphicFrameLocks noChangeAspect="1"/>
          </p:cNvGraphicFramePr>
          <p:nvPr/>
        </p:nvGraphicFramePr>
        <p:xfrm>
          <a:off x="398542" y="4900631"/>
          <a:ext cx="3673392" cy="957261"/>
        </p:xfrm>
        <a:graphic>
          <a:graphicData uri="http://schemas.openxmlformats.org/presentationml/2006/ole">
            <p:oleObj spid="_x0000_s717828" name="Bitmap Image" r:id="rId5" imgW="5409524" imgH="1409822" progId="Paint.Picture">
              <p:embed/>
            </p:oleObj>
          </a:graphicData>
        </a:graphic>
      </p:graphicFrame>
      <p:graphicFrame>
        <p:nvGraphicFramePr>
          <p:cNvPr id="717829" name="Object 4"/>
          <p:cNvGraphicFramePr>
            <a:graphicFrameLocks noChangeAspect="1"/>
          </p:cNvGraphicFramePr>
          <p:nvPr/>
        </p:nvGraphicFramePr>
        <p:xfrm>
          <a:off x="419069" y="1734522"/>
          <a:ext cx="3795741" cy="694321"/>
        </p:xfrm>
        <a:graphic>
          <a:graphicData uri="http://schemas.openxmlformats.org/presentationml/2006/ole">
            <p:oleObj spid="_x0000_s717829" name="Bitmap Image" r:id="rId6" imgW="7942857" imgH="4657143" progId="Paint.Pictur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785794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pt-BR" sz="4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364" name="Espaço Reservado para Rodapé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 smtClean="0"/>
              <a:t>Nahas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/>
        </p:nvGraphicFramePr>
        <p:xfrm>
          <a:off x="1714500" y="0"/>
          <a:ext cx="5686425" cy="6858000"/>
        </p:xfrm>
        <a:graphic>
          <a:graphicData uri="http://schemas.openxmlformats.org/presentationml/2006/ole">
            <p:oleObj spid="_x0000_s716802" name="Bitmap Image" r:id="rId4" imgW="4723810" imgH="6538527" progId="Paint.Picture">
              <p:embed/>
            </p:oleObj>
          </a:graphicData>
        </a:graphic>
      </p:graphicFrame>
      <p:graphicFrame>
        <p:nvGraphicFramePr>
          <p:cNvPr id="15363" name="Object 4"/>
          <p:cNvGraphicFramePr>
            <a:graphicFrameLocks noChangeAspect="1"/>
          </p:cNvGraphicFramePr>
          <p:nvPr/>
        </p:nvGraphicFramePr>
        <p:xfrm>
          <a:off x="1143000" y="5589588"/>
          <a:ext cx="6934200" cy="1268412"/>
        </p:xfrm>
        <a:graphic>
          <a:graphicData uri="http://schemas.openxmlformats.org/presentationml/2006/ole">
            <p:oleObj spid="_x0000_s716803" name="Bitmap Image" r:id="rId5" imgW="7942857" imgH="4657143" progId="Paint.Picture">
              <p:embed/>
            </p:oleObj>
          </a:graphicData>
        </a:graphic>
      </p:graphicFrame>
      <p:sp>
        <p:nvSpPr>
          <p:cNvPr id="1077254" name="Line 6"/>
          <p:cNvSpPr>
            <a:spLocks noChangeShapeType="1"/>
          </p:cNvSpPr>
          <p:nvPr/>
        </p:nvSpPr>
        <p:spPr bwMode="auto">
          <a:xfrm flipV="1">
            <a:off x="4572000" y="4214813"/>
            <a:ext cx="142875" cy="1576387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77255" name="Line 7"/>
          <p:cNvSpPr>
            <a:spLocks noChangeShapeType="1"/>
          </p:cNvSpPr>
          <p:nvPr/>
        </p:nvSpPr>
        <p:spPr bwMode="auto">
          <a:xfrm flipH="1" flipV="1">
            <a:off x="6286500" y="3429000"/>
            <a:ext cx="190500" cy="2667000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77256" name="Line 8"/>
          <p:cNvSpPr>
            <a:spLocks noChangeShapeType="1"/>
          </p:cNvSpPr>
          <p:nvPr/>
        </p:nvSpPr>
        <p:spPr bwMode="auto">
          <a:xfrm flipV="1">
            <a:off x="6553200" y="3000375"/>
            <a:ext cx="90488" cy="2790825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77257" name="Line 9"/>
          <p:cNvSpPr>
            <a:spLocks noChangeShapeType="1"/>
          </p:cNvSpPr>
          <p:nvPr/>
        </p:nvSpPr>
        <p:spPr bwMode="auto">
          <a:xfrm flipV="1">
            <a:off x="5334000" y="3786188"/>
            <a:ext cx="238125" cy="2005012"/>
          </a:xfrm>
          <a:prstGeom prst="line">
            <a:avLst/>
          </a:prstGeom>
          <a:noFill/>
          <a:ln w="539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-24"/>
            <a:ext cx="9144000" cy="7858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pt-BR" sz="39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  “</a:t>
            </a:r>
            <a:r>
              <a:rPr lang="pt-BR" sz="39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Components</a:t>
            </a:r>
            <a:r>
              <a:rPr lang="pt-BR" sz="3900" b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39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Separation</a:t>
            </a:r>
            <a:r>
              <a:rPr lang="pt-BR" sz="3900" b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” </a:t>
            </a:r>
            <a:r>
              <a:rPr lang="pt-BR" sz="39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Technique</a:t>
            </a:r>
            <a:endParaRPr lang="pt-BR" sz="3900" b="1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solidFill>
            <a:srgbClr val="000016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412675" name="Picture 3" descr="C:\Documents and Settings\Fabio Nahas\My Documents\My Pictures\Amb.UNIFESP\Amb.UNIFESP 023.jpg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 l="4430" r="22145"/>
          <a:stretch>
            <a:fillRect/>
          </a:stretch>
        </p:blipFill>
        <p:spPr bwMode="auto">
          <a:xfrm>
            <a:off x="471488" y="3992563"/>
            <a:ext cx="2805112" cy="2865437"/>
          </a:xfrm>
          <a:prstGeom prst="rect">
            <a:avLst/>
          </a:prstGeom>
          <a:noFill/>
        </p:spPr>
      </p:pic>
      <p:pic>
        <p:nvPicPr>
          <p:cNvPr id="412676" name="Picture 4" descr="C:\Documents and Settings\Fabio Nahas\My Documents\My Pictures\Amb.UNIFESP\Amb.UNIFESP 001.jpg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 l="7382" r="16733"/>
          <a:stretch>
            <a:fillRect/>
          </a:stretch>
        </p:blipFill>
        <p:spPr bwMode="auto">
          <a:xfrm>
            <a:off x="501650" y="990600"/>
            <a:ext cx="2851150" cy="2895600"/>
          </a:xfrm>
          <a:prstGeom prst="rect">
            <a:avLst/>
          </a:prstGeom>
          <a:noFill/>
        </p:spPr>
      </p:pic>
      <p:sp>
        <p:nvSpPr>
          <p:cNvPr id="412678" name="Rectangle 6"/>
          <p:cNvSpPr>
            <a:spLocks noChangeArrowheads="1"/>
          </p:cNvSpPr>
          <p:nvPr/>
        </p:nvSpPr>
        <p:spPr bwMode="auto">
          <a:xfrm>
            <a:off x="76200" y="166670"/>
            <a:ext cx="891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pt-BR" sz="4000" b="0" dirty="0" smtClean="0">
                <a:solidFill>
                  <a:srgbClr val="DDDDDD"/>
                </a:solidFill>
              </a:rPr>
              <a:t>Abdominal </a:t>
            </a:r>
            <a:r>
              <a:rPr lang="pt-BR" sz="4000" b="0" dirty="0" err="1" smtClean="0">
                <a:solidFill>
                  <a:srgbClr val="DDDDDD"/>
                </a:solidFill>
              </a:rPr>
              <a:t>wall</a:t>
            </a:r>
            <a:r>
              <a:rPr lang="pt-BR" sz="4000" b="0" dirty="0" smtClean="0">
                <a:solidFill>
                  <a:srgbClr val="DDDDDD"/>
                </a:solidFill>
              </a:rPr>
              <a:t> </a:t>
            </a:r>
            <a:r>
              <a:rPr lang="pt-BR" sz="4000" b="0" dirty="0" err="1" smtClean="0">
                <a:solidFill>
                  <a:srgbClr val="DDDDDD"/>
                </a:solidFill>
              </a:rPr>
              <a:t>reconstruction</a:t>
            </a:r>
            <a:endParaRPr lang="pt-BR" sz="4000" b="0" dirty="0">
              <a:solidFill>
                <a:srgbClr val="DDDDDD"/>
              </a:solidFill>
            </a:endParaRPr>
          </a:p>
        </p:txBody>
      </p:sp>
      <p:pic>
        <p:nvPicPr>
          <p:cNvPr id="412680" name="Picture 8" descr="C:\Documents and Settings\Fabio Nahas\My Documents\My Pictures\Amb.UNIFESP\Amb.UNIFESP 002.jpg"/>
          <p:cNvPicPr>
            <a:picLocks noChangeAspect="1" noChangeArrowheads="1"/>
          </p:cNvPicPr>
          <p:nvPr/>
        </p:nvPicPr>
        <p:blipFill>
          <a:blip r:embed="rId5">
            <a:lum bright="-6000" contrast="6000"/>
          </a:blip>
          <a:srcRect l="22145" r="12303"/>
          <a:stretch>
            <a:fillRect/>
          </a:stretch>
        </p:blipFill>
        <p:spPr bwMode="auto">
          <a:xfrm>
            <a:off x="6172200" y="990600"/>
            <a:ext cx="2530475" cy="2895600"/>
          </a:xfrm>
          <a:prstGeom prst="rect">
            <a:avLst/>
          </a:prstGeom>
          <a:noFill/>
        </p:spPr>
      </p:pic>
      <p:pic>
        <p:nvPicPr>
          <p:cNvPr id="412681" name="Picture 9" descr="C:\Documents and Settings\Fabio Nahas\My Documents\My Pictures\Amb.UNIFESP\Amb.UNIFESP 025.jpg"/>
          <p:cNvPicPr>
            <a:picLocks noChangeAspect="1" noChangeArrowheads="1"/>
          </p:cNvPicPr>
          <p:nvPr/>
        </p:nvPicPr>
        <p:blipFill>
          <a:blip r:embed="rId6">
            <a:lum bright="-6000" contrast="6000"/>
          </a:blip>
          <a:srcRect l="19685" r="14764"/>
          <a:stretch>
            <a:fillRect/>
          </a:stretch>
        </p:blipFill>
        <p:spPr bwMode="auto">
          <a:xfrm>
            <a:off x="6172200" y="3962400"/>
            <a:ext cx="2530475" cy="2895600"/>
          </a:xfrm>
          <a:prstGeom prst="rect">
            <a:avLst/>
          </a:prstGeom>
          <a:noFill/>
        </p:spPr>
      </p:pic>
      <p:sp>
        <p:nvSpPr>
          <p:cNvPr id="412683" name="Rectangle 11"/>
          <p:cNvSpPr>
            <a:spLocks noChangeArrowheads="1"/>
          </p:cNvSpPr>
          <p:nvPr/>
        </p:nvSpPr>
        <p:spPr bwMode="auto">
          <a:xfrm>
            <a:off x="4038600" y="2209800"/>
            <a:ext cx="1219200" cy="838200"/>
          </a:xfrm>
          <a:prstGeom prst="rect">
            <a:avLst/>
          </a:prstGeom>
          <a:solidFill>
            <a:srgbClr val="000016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pt-BR" sz="4400" b="1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</a:t>
            </a:r>
            <a:r>
              <a:rPr lang="pt-BR" sz="44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sz="44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2684" name="Rectangle 12"/>
          <p:cNvSpPr>
            <a:spLocks noChangeArrowheads="1"/>
          </p:cNvSpPr>
          <p:nvPr/>
        </p:nvSpPr>
        <p:spPr bwMode="auto">
          <a:xfrm>
            <a:off x="3810000" y="4800600"/>
            <a:ext cx="1905000" cy="838200"/>
          </a:xfrm>
          <a:prstGeom prst="rect">
            <a:avLst/>
          </a:prstGeom>
          <a:solidFill>
            <a:srgbClr val="000016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pt-BR" sz="4400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1-y </a:t>
            </a:r>
            <a:r>
              <a:rPr lang="pt-BR" sz="44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</a:t>
            </a:r>
            <a:endParaRPr lang="pt-BR" sz="44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571480"/>
            <a:ext cx="9144000" cy="1071570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Reconstructive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and aesthetic </a:t>
            </a:r>
            <a:r>
              <a:rPr lang="en-US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procedures: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6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 smtClean="0"/>
              <a:t>Nahas</a:t>
            </a:r>
          </a:p>
        </p:txBody>
      </p:sp>
      <p:sp>
        <p:nvSpPr>
          <p:cNvPr id="1339395" name="Text Box 3"/>
          <p:cNvSpPr txBox="1">
            <a:spLocks noChangeArrowheads="1"/>
          </p:cNvSpPr>
          <p:nvPr/>
        </p:nvSpPr>
        <p:spPr bwMode="auto">
          <a:xfrm>
            <a:off x="381000" y="3029374"/>
            <a:ext cx="8382000" cy="182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lang="en-US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Promote </a:t>
            </a:r>
            <a:r>
              <a:rPr lang="en-US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a balance between the anterior and posterior abdominal wall</a:t>
            </a:r>
            <a:endParaRPr lang="pt-BR" sz="36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223838"/>
            <a:ext cx="9144000" cy="141921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impact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quality</a:t>
            </a:r>
            <a:endParaRPr lang="pt-BR" sz="4000" b="0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life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after</a:t>
            </a:r>
            <a:r>
              <a:rPr lang="pt-BR" sz="40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40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abdominoplasty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6" name="Espaço Reservado para Rodapé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BR" smtClean="0"/>
              <a:t>Nahas</a:t>
            </a:r>
          </a:p>
        </p:txBody>
      </p:sp>
      <p:sp>
        <p:nvSpPr>
          <p:cNvPr id="1339395" name="Text Box 3"/>
          <p:cNvSpPr txBox="1">
            <a:spLocks noChangeArrowheads="1"/>
          </p:cNvSpPr>
          <p:nvPr/>
        </p:nvSpPr>
        <p:spPr bwMode="auto">
          <a:xfrm>
            <a:off x="381000" y="2074863"/>
            <a:ext cx="838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Self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image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and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self-esteem</a:t>
            </a:r>
            <a:endParaRPr lang="pt-BR" sz="44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lang="pt-BR" sz="40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Experimental </a:t>
            </a:r>
            <a:r>
              <a:rPr lang="pt-BR" sz="40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group</a:t>
            </a:r>
            <a:r>
              <a:rPr lang="pt-BR" sz="40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: 24 </a:t>
            </a:r>
            <a:r>
              <a:rPr lang="pt-BR" sz="40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patients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ü"/>
              <a:defRPr/>
            </a:pPr>
            <a:r>
              <a:rPr lang="pt-BR" sz="40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Control</a:t>
            </a:r>
            <a:r>
              <a:rPr lang="pt-BR" sz="40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pt-BR" sz="40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group</a:t>
            </a:r>
            <a:r>
              <a:rPr lang="pt-BR" sz="40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: 15 </a:t>
            </a:r>
            <a:r>
              <a:rPr lang="pt-BR" sz="40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patients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38200" y="5608638"/>
            <a:ext cx="8077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Rocha MJAB, Nahas FX. 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et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al.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Body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shape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questionnaire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Rosemberg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/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Unifesp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Self-esteem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Scale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and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the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Short-Form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36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After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pt-BR" sz="22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Abdominoplasty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cs typeface="Times New Roman" pitchFamily="18" charset="0"/>
              </a:rPr>
              <a:t>.</a:t>
            </a:r>
            <a:r>
              <a:rPr lang="pt-BR" sz="22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Ann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Plast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Surg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.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Accepted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for </a:t>
            </a:r>
            <a:r>
              <a:rPr lang="pt-BR" sz="2200" b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publication</a:t>
            </a:r>
            <a:r>
              <a:rPr lang="pt-BR" sz="2200" b="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. </a:t>
            </a:r>
            <a:endParaRPr lang="pt-BR" sz="2200" b="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pic>
        <p:nvPicPr>
          <p:cNvPr id="41990" name="Picture 8" descr="epmazu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lum bright="-10000" contrast="16000"/>
          </a:blip>
          <a:srcRect/>
          <a:stretch>
            <a:fillRect/>
          </a:stretch>
        </p:blipFill>
        <p:spPr bwMode="auto">
          <a:xfrm>
            <a:off x="214313" y="5715000"/>
            <a:ext cx="5000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71414"/>
            <a:ext cx="9144000" cy="106202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325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333253" name="Text Box 5"/>
          <p:cNvSpPr txBox="1">
            <a:spLocks noChangeArrowheads="1"/>
          </p:cNvSpPr>
          <p:nvPr/>
        </p:nvSpPr>
        <p:spPr bwMode="auto">
          <a:xfrm>
            <a:off x="0" y="142852"/>
            <a:ext cx="913102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Body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Shape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Questionnaire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–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self</a:t>
            </a:r>
            <a:r>
              <a:rPr lang="pt-BR" sz="4400" b="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 </a:t>
            </a:r>
            <a:r>
              <a:rPr lang="pt-BR" sz="4400" b="0" dirty="0" err="1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</a:rPr>
              <a:t>image</a:t>
            </a:r>
            <a:endParaRPr lang="pt-BR" sz="4400" b="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+mj-lt"/>
            </a:endParaRPr>
          </a:p>
          <a:p>
            <a:pPr algn="ctr" eaLnBrk="1" hangingPunct="1">
              <a:defRPr/>
            </a:pPr>
            <a:endParaRPr lang="pt-BR" sz="3200" b="1" dirty="0">
              <a:solidFill>
                <a:srgbClr val="800000"/>
              </a:solidFill>
              <a:effectLst/>
              <a:latin typeface="Arial Rounded MT Bold" pitchFamily="34" charset="0"/>
            </a:endParaRPr>
          </a:p>
          <a:p>
            <a:pPr algn="ctr" eaLnBrk="1" hangingPunct="1">
              <a:defRPr/>
            </a:pPr>
            <a:r>
              <a:rPr lang="pt-BR" sz="3600" b="0" dirty="0">
                <a:solidFill>
                  <a:schemeClr val="bg1"/>
                </a:solidFill>
                <a:effectLst/>
                <a:latin typeface="+mj-lt"/>
              </a:rPr>
              <a:t>Experimental </a:t>
            </a:r>
            <a:r>
              <a:rPr lang="pt-BR" sz="3600" b="0" dirty="0" err="1">
                <a:solidFill>
                  <a:schemeClr val="bg1"/>
                </a:solidFill>
                <a:effectLst/>
                <a:latin typeface="+mj-lt"/>
              </a:rPr>
              <a:t>Group</a:t>
            </a:r>
            <a:r>
              <a:rPr lang="pt-BR" sz="3600" b="0" dirty="0">
                <a:solidFill>
                  <a:schemeClr val="bg1"/>
                </a:solidFill>
                <a:effectLst/>
                <a:latin typeface="+mj-lt"/>
              </a:rPr>
              <a:t>   </a:t>
            </a:r>
            <a:r>
              <a:rPr lang="pt-BR" sz="3600" b="0" dirty="0" smtClean="0">
                <a:solidFill>
                  <a:schemeClr val="bg1"/>
                </a:solidFill>
                <a:effectLst/>
                <a:latin typeface="+mj-lt"/>
              </a:rPr>
              <a:t>              </a:t>
            </a:r>
            <a:r>
              <a:rPr lang="pt-BR" sz="3600" b="0" dirty="0" err="1">
                <a:solidFill>
                  <a:schemeClr val="bg1"/>
                </a:solidFill>
                <a:effectLst/>
                <a:latin typeface="+mj-lt"/>
              </a:rPr>
              <a:t>Control</a:t>
            </a:r>
            <a:r>
              <a:rPr lang="pt-BR" sz="36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3600" b="0" dirty="0" err="1">
                <a:solidFill>
                  <a:schemeClr val="bg1"/>
                </a:solidFill>
                <a:effectLst/>
                <a:latin typeface="+mj-lt"/>
              </a:rPr>
              <a:t>Group</a:t>
            </a:r>
            <a:endParaRPr lang="pt-BR" sz="3600" b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333254" name="Picture 6" descr="slide-15"/>
          <p:cNvPicPr>
            <a:picLocks noChangeAspect="1" noChangeArrowheads="1"/>
          </p:cNvPicPr>
          <p:nvPr/>
        </p:nvPicPr>
        <p:blipFill>
          <a:blip r:embed="rId3">
            <a:lum bright="-12000" contrast="64000"/>
          </a:blip>
          <a:srcRect/>
          <a:stretch>
            <a:fillRect/>
          </a:stretch>
        </p:blipFill>
        <p:spPr bwMode="auto">
          <a:xfrm>
            <a:off x="0" y="1935163"/>
            <a:ext cx="91440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3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71414"/>
            <a:ext cx="9144000" cy="1062022"/>
          </a:xfrm>
          <a:prstGeom prst="rect">
            <a:avLst/>
          </a:prstGeom>
          <a:solidFill>
            <a:schemeClr val="tx1"/>
          </a:solidFill>
          <a:ln w="76200" cmpd="tri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pt-BR" sz="4000" b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334282" name="Picture 10" descr="slide-19"/>
          <p:cNvPicPr>
            <a:picLocks noChangeAspect="1" noChangeArrowheads="1"/>
          </p:cNvPicPr>
          <p:nvPr/>
        </p:nvPicPr>
        <p:blipFill>
          <a:blip r:embed="rId3">
            <a:lum bright="-6000" contrast="54000"/>
          </a:blip>
          <a:srcRect/>
          <a:stretch>
            <a:fillRect/>
          </a:stretch>
        </p:blipFill>
        <p:spPr bwMode="auto">
          <a:xfrm>
            <a:off x="0" y="2143125"/>
            <a:ext cx="91440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1"/>
          <p:cNvSpPr>
            <a:spLocks noChangeArrowheads="1"/>
          </p:cNvSpPr>
          <p:nvPr/>
        </p:nvSpPr>
        <p:spPr bwMode="auto">
          <a:xfrm>
            <a:off x="200025" y="214290"/>
            <a:ext cx="8404865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sz="4000" b="0" dirty="0" err="1">
                <a:solidFill>
                  <a:schemeClr val="bg1"/>
                </a:solidFill>
                <a:effectLst/>
                <a:latin typeface="+mj-lt"/>
              </a:rPr>
              <a:t>Rosemberg</a:t>
            </a:r>
            <a:r>
              <a:rPr lang="pt-BR" sz="4000" b="0" dirty="0">
                <a:solidFill>
                  <a:schemeClr val="bg1"/>
                </a:solidFill>
                <a:effectLst/>
                <a:latin typeface="+mj-lt"/>
              </a:rPr>
              <a:t>/</a:t>
            </a:r>
            <a:r>
              <a:rPr lang="pt-BR" sz="4000" b="0" dirty="0" err="1">
                <a:solidFill>
                  <a:schemeClr val="bg1"/>
                </a:solidFill>
                <a:effectLst/>
                <a:latin typeface="+mj-lt"/>
              </a:rPr>
              <a:t>Unifesp</a:t>
            </a:r>
            <a:r>
              <a:rPr lang="pt-BR" sz="4000" b="0" dirty="0">
                <a:solidFill>
                  <a:schemeClr val="bg1"/>
                </a:solidFill>
                <a:effectLst/>
                <a:latin typeface="+mj-lt"/>
              </a:rPr>
              <a:t> - </a:t>
            </a:r>
            <a:r>
              <a:rPr lang="pt-BR" sz="4000" b="0" dirty="0" err="1">
                <a:solidFill>
                  <a:schemeClr val="bg1"/>
                </a:solidFill>
                <a:effectLst/>
                <a:latin typeface="+mj-lt"/>
              </a:rPr>
              <a:t>Self-Esteem</a:t>
            </a:r>
            <a:endParaRPr lang="pt-BR" sz="4000" b="0" dirty="0">
              <a:solidFill>
                <a:schemeClr val="bg1"/>
              </a:solidFill>
              <a:effectLst/>
              <a:latin typeface="+mj-lt"/>
            </a:endParaRPr>
          </a:p>
          <a:p>
            <a:pPr algn="ctr" eaLnBrk="1" hangingPunct="1"/>
            <a:endParaRPr lang="pt-BR" b="1" dirty="0">
              <a:solidFill>
                <a:srgbClr val="000066"/>
              </a:solidFill>
              <a:effectLst/>
              <a:latin typeface="Arial Rounded MT Bold" pitchFamily="34" charset="0"/>
            </a:endParaRPr>
          </a:p>
          <a:p>
            <a:pPr algn="ctr" eaLnBrk="1" hangingPunct="1"/>
            <a:r>
              <a:rPr lang="pt-BR" sz="3600" b="0" dirty="0">
                <a:solidFill>
                  <a:schemeClr val="bg1"/>
                </a:solidFill>
                <a:latin typeface="+mj-lt"/>
              </a:rPr>
              <a:t>Experimental </a:t>
            </a:r>
            <a:r>
              <a:rPr lang="pt-BR" sz="3600" b="0" dirty="0" err="1">
                <a:solidFill>
                  <a:schemeClr val="bg1"/>
                </a:solidFill>
                <a:latin typeface="+mj-lt"/>
              </a:rPr>
              <a:t>Group</a:t>
            </a:r>
            <a:r>
              <a:rPr lang="pt-BR" sz="3600" b="0" dirty="0">
                <a:solidFill>
                  <a:schemeClr val="bg1"/>
                </a:solidFill>
                <a:latin typeface="+mj-lt"/>
              </a:rPr>
              <a:t>               </a:t>
            </a:r>
            <a:r>
              <a:rPr lang="pt-BR" sz="3600" b="0" dirty="0" err="1">
                <a:solidFill>
                  <a:schemeClr val="bg1"/>
                </a:solidFill>
                <a:latin typeface="+mj-lt"/>
              </a:rPr>
              <a:t>Control</a:t>
            </a:r>
            <a:r>
              <a:rPr lang="pt-BR" sz="3600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b="0" dirty="0" err="1">
                <a:solidFill>
                  <a:schemeClr val="bg1"/>
                </a:solidFill>
                <a:latin typeface="+mj-lt"/>
              </a:rPr>
              <a:t>Group</a:t>
            </a:r>
            <a:endParaRPr lang="pt-BR" sz="3600" b="0" dirty="0">
              <a:solidFill>
                <a:schemeClr val="bg1"/>
              </a:solidFill>
              <a:latin typeface="+mj-lt"/>
            </a:endParaRPr>
          </a:p>
          <a:p>
            <a:pPr algn="ctr" eaLnBrk="1" hangingPunct="1"/>
            <a:endParaRPr lang="pt-BR" b="1" dirty="0">
              <a:solidFill>
                <a:srgbClr val="000066"/>
              </a:solidFill>
              <a:effectLst/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990600"/>
          </a:xfrm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pt-BR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pt-BR" sz="6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  <a:r>
              <a:rPr lang="pt-BR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pt-BR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735039" y="1781591"/>
            <a:ext cx="7694613" cy="414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en-US" sz="3600" b="0" dirty="0" smtClean="0">
                <a:solidFill>
                  <a:schemeClr val="bg1"/>
                </a:solidFill>
              </a:rPr>
              <a:t>Reconstructive and Aesthetic Surgery should always be associated in Plastic Surgery</a:t>
            </a:r>
          </a:p>
          <a:p>
            <a:pPr>
              <a:lnSpc>
                <a:spcPct val="150000"/>
              </a:lnSpc>
              <a:buClr>
                <a:srgbClr val="800000"/>
              </a:buClr>
              <a:buFont typeface="Wingdings" pitchFamily="2" charset="2"/>
              <a:buChar char="Ø"/>
            </a:pPr>
            <a:r>
              <a:rPr lang="en-US" sz="3600" b="0" dirty="0" smtClean="0">
                <a:solidFill>
                  <a:schemeClr val="bg1"/>
                </a:solidFill>
              </a:rPr>
              <a:t>Diagnosis of the deformity is paramount to get a good result</a:t>
            </a:r>
            <a:endParaRPr lang="en-US" sz="36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2">
            <a:lum bright="-10000" contrast="6000"/>
          </a:blip>
          <a:srcRect l="18515" r="19464"/>
          <a:stretch>
            <a:fillRect/>
          </a:stretch>
        </p:blipFill>
        <p:spPr bwMode="auto">
          <a:xfrm>
            <a:off x="0" y="0"/>
            <a:ext cx="47021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7075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18990" r="19464"/>
          <a:stretch>
            <a:fillRect/>
          </a:stretch>
        </p:blipFill>
        <p:spPr bwMode="auto">
          <a:xfrm>
            <a:off x="4478338" y="1971675"/>
            <a:ext cx="4665662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7076" name="Rectangle 4"/>
          <p:cNvSpPr>
            <a:spLocks noChangeArrowheads="1"/>
          </p:cNvSpPr>
          <p:nvPr/>
        </p:nvSpPr>
        <p:spPr bwMode="auto">
          <a:xfrm>
            <a:off x="0" y="4786322"/>
            <a:ext cx="4419600" cy="207167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87077" name="Rectangle 5"/>
          <p:cNvSpPr>
            <a:spLocks noChangeArrowheads="1"/>
          </p:cNvSpPr>
          <p:nvPr/>
        </p:nvSpPr>
        <p:spPr bwMode="auto">
          <a:xfrm>
            <a:off x="428596" y="5357826"/>
            <a:ext cx="37946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6000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Local Flaps</a:t>
            </a:r>
            <a:endParaRPr lang="pt-BR" sz="60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755263" y="-71462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510219" y="1928802"/>
            <a:ext cx="1633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6-m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>
            <a:lum bright="-4000" contrast="4000"/>
          </a:blip>
          <a:srcRect l="13768" r="13293"/>
          <a:stretch>
            <a:fillRect/>
          </a:stretch>
        </p:blipFill>
        <p:spPr bwMode="auto">
          <a:xfrm>
            <a:off x="0" y="0"/>
            <a:ext cx="5832475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0" y="5000636"/>
            <a:ext cx="6019800" cy="185736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85030" name="Rectangle 6"/>
          <p:cNvSpPr>
            <a:spLocks noChangeArrowheads="1"/>
          </p:cNvSpPr>
          <p:nvPr/>
        </p:nvSpPr>
        <p:spPr bwMode="auto">
          <a:xfrm>
            <a:off x="254522" y="5429264"/>
            <a:ext cx="5317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b="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Craniofacial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Surgery</a:t>
            </a:r>
            <a:endParaRPr lang="pt-BR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85027" name="Picture 3"/>
          <p:cNvPicPr>
            <a:picLocks noChangeAspect="1" noChangeArrowheads="1"/>
          </p:cNvPicPr>
          <p:nvPr/>
        </p:nvPicPr>
        <p:blipFill>
          <a:blip r:embed="rId3">
            <a:lum bright="-12000" contrast="16000"/>
          </a:blip>
          <a:srcRect l="61714" b="37048"/>
          <a:stretch>
            <a:fillRect/>
          </a:stretch>
        </p:blipFill>
        <p:spPr bwMode="auto">
          <a:xfrm>
            <a:off x="5865813" y="3352800"/>
            <a:ext cx="32781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55527" y="2782669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>
                <a:solidFill>
                  <a:srgbClr val="FFFF00"/>
                </a:solidFill>
              </a:rPr>
              <a:t>PRE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Nahas</a:t>
            </a:r>
          </a:p>
        </p:txBody>
      </p:sp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2">
            <a:lum bright="-6000" contrast="2000"/>
          </a:blip>
          <a:srcRect/>
          <a:stretch>
            <a:fillRect/>
          </a:stretch>
        </p:blipFill>
        <p:spPr bwMode="auto">
          <a:xfrm>
            <a:off x="669925" y="0"/>
            <a:ext cx="443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6051" name="Picture 3"/>
          <p:cNvPicPr>
            <a:picLocks noChangeAspect="1" noChangeArrowheads="1"/>
          </p:cNvPicPr>
          <p:nvPr/>
        </p:nvPicPr>
        <p:blipFill>
          <a:blip r:embed="rId3">
            <a:lum bright="-18000" contrast="28000"/>
          </a:blip>
          <a:srcRect l="17950" r="12282"/>
          <a:stretch>
            <a:fillRect/>
          </a:stretch>
        </p:blipFill>
        <p:spPr bwMode="auto">
          <a:xfrm>
            <a:off x="5181600" y="1600200"/>
            <a:ext cx="37211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43504" y="857232"/>
            <a:ext cx="1505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 b="0" dirty="0" smtClean="0">
                <a:solidFill>
                  <a:srgbClr val="FFFF00"/>
                </a:solidFill>
              </a:rPr>
              <a:t>1-y PO</a:t>
            </a:r>
            <a:endParaRPr lang="pt-BR" sz="3600" b="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2">
            <a:lum bright="-32000" contrast="42000"/>
          </a:blip>
          <a:srcRect l="8859" t="14314"/>
          <a:stretch>
            <a:fillRect/>
          </a:stretch>
        </p:blipFill>
        <p:spPr bwMode="auto">
          <a:xfrm>
            <a:off x="160338" y="71414"/>
            <a:ext cx="4191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4572000" y="-24"/>
            <a:ext cx="3962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6461125" y="273050"/>
            <a:ext cx="159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sz="3600" b="0"/>
              <a:t>38 anos</a:t>
            </a:r>
          </a:p>
        </p:txBody>
      </p:sp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2117725" y="203200"/>
            <a:ext cx="17748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23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y-o</a:t>
            </a:r>
            <a:endParaRPr lang="pt-BR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4791" name="Rectangle 7"/>
          <p:cNvSpPr>
            <a:spLocks noChangeArrowheads="1"/>
          </p:cNvSpPr>
          <p:nvPr/>
        </p:nvSpPr>
        <p:spPr bwMode="auto">
          <a:xfrm>
            <a:off x="6797683" y="214290"/>
            <a:ext cx="17748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pt-BR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38 </a:t>
            </a:r>
            <a:r>
              <a:rPr lang="pt-BR" b="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y-o</a:t>
            </a:r>
            <a:endParaRPr lang="pt-BR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1031"/>
          <p:cNvSpPr>
            <a:spLocks noChangeArrowheads="1"/>
          </p:cNvSpPr>
          <p:nvPr/>
        </p:nvSpPr>
        <p:spPr bwMode="auto">
          <a:xfrm>
            <a:off x="652498" y="6150138"/>
            <a:ext cx="81343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pt-BR" sz="2000" dirty="0">
                <a:solidFill>
                  <a:schemeClr val="bg1"/>
                </a:solidFill>
                <a:cs typeface="Times New Roman" pitchFamily="18" charset="0"/>
              </a:rPr>
              <a:t>Nahas FX</a:t>
            </a:r>
            <a:r>
              <a:rPr lang="pt-BR" sz="2000" b="1" dirty="0">
                <a:solidFill>
                  <a:schemeClr val="bg1"/>
                </a:solidFill>
                <a:cs typeface="Times New Roman" pitchFamily="18" charset="0"/>
              </a:rPr>
              <a:t>,</a:t>
            </a:r>
            <a:r>
              <a:rPr lang="pt-BR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  <a:cs typeface="Times New Roman" pitchFamily="18" charset="0"/>
              </a:rPr>
              <a:t>et</a:t>
            </a:r>
            <a:r>
              <a:rPr lang="pt-BR" sz="2000" dirty="0" smtClean="0">
                <a:solidFill>
                  <a:schemeClr val="bg1"/>
                </a:solidFill>
                <a:cs typeface="Times New Roman" pitchFamily="18" charset="0"/>
              </a:rPr>
              <a:t> al. 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The role of plastic surgery in congenital cutis </a:t>
            </a:r>
            <a:r>
              <a:rPr lang="en-US" sz="2000" dirty="0" err="1">
                <a:solidFill>
                  <a:schemeClr val="bg1"/>
                </a:solidFill>
                <a:cs typeface="Times New Roman" pitchFamily="18" charset="0"/>
              </a:rPr>
              <a:t>laxa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: a 10-year follow-up. </a:t>
            </a:r>
            <a:r>
              <a:rPr lang="en-US" sz="2000" dirty="0" err="1">
                <a:solidFill>
                  <a:schemeClr val="bg1"/>
                </a:solidFill>
                <a:cs typeface="Times New Roman" pitchFamily="18" charset="0"/>
              </a:rPr>
              <a:t>Plast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Times New Roman" pitchFamily="18" charset="0"/>
              </a:rPr>
              <a:t>Reconstr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cs typeface="Times New Roman" pitchFamily="18" charset="0"/>
              </a:rPr>
              <a:t>Surg</a:t>
            </a:r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1999; 104:1174-8.</a:t>
            </a:r>
            <a:r>
              <a:rPr lang="pt-BR" sz="2000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786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05513"/>
            <a:ext cx="657225" cy="852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4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</TotalTime>
  <Words>1252</Words>
  <Application>Microsoft PowerPoint</Application>
  <PresentationFormat>Apresentação na tela (4:3)</PresentationFormat>
  <Paragraphs>250</Paragraphs>
  <Slides>57</Slides>
  <Notes>49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57</vt:i4>
      </vt:variant>
    </vt:vector>
  </HeadingPairs>
  <TitlesOfParts>
    <vt:vector size="60" baseType="lpstr">
      <vt:lpstr>Estrutura padrão</vt:lpstr>
      <vt:lpstr>Bitmap Image</vt:lpstr>
      <vt:lpstr>Picture</vt:lpstr>
      <vt:lpstr>Slide 1</vt:lpstr>
      <vt:lpstr>Venus of Willendorf</vt:lpstr>
      <vt:lpstr>Slide 3</vt:lpstr>
      <vt:lpstr>Slide 4</vt:lpstr>
      <vt:lpstr>Plastic Surgery provides a way to improve self-esteem and self-image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The development of Aesthetic and Reconstructive Surgery depends on research</vt:lpstr>
      <vt:lpstr>Since the primordium...</vt:lpstr>
      <vt:lpstr>2. Deformities of the musculoaponeurotic layer</vt:lpstr>
      <vt:lpstr>Slide 19</vt:lpstr>
      <vt:lpstr>Slide 20</vt:lpstr>
      <vt:lpstr>Slide 21</vt:lpstr>
      <vt:lpstr>Slide 22</vt:lpstr>
      <vt:lpstr>Slide 23</vt:lpstr>
      <vt:lpstr>PDS is effective in the correction of RD</vt:lpstr>
      <vt:lpstr>Slide 25</vt:lpstr>
      <vt:lpstr>Slide 26</vt:lpstr>
      <vt:lpstr>What will occur with the recti muscles if the patient gets pregnant?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Improving the waistline and abdominal wall laxity</vt:lpstr>
      <vt:lpstr>Less elaborated techniques may solve a great part of the cases</vt:lpstr>
      <vt:lpstr>Slide 39</vt:lpstr>
      <vt:lpstr>Classification and treatment of the musculo-aponeurotic deformities (n = 83)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In conclusion:</vt:lpstr>
    </vt:vector>
  </TitlesOfParts>
  <Company>Care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AMESP SAÚDE DADOS E TENDÊNCIAS</dc:title>
  <dc:creator>Andre Monteiro de Mello</dc:creator>
  <cp:lastModifiedBy>Fabio</cp:lastModifiedBy>
  <cp:revision>376</cp:revision>
  <cp:lastPrinted>2002-04-23T20:55:44Z</cp:lastPrinted>
  <dcterms:created xsi:type="dcterms:W3CDTF">2002-04-19T19:35:30Z</dcterms:created>
  <dcterms:modified xsi:type="dcterms:W3CDTF">2009-11-30T00:45:38Z</dcterms:modified>
</cp:coreProperties>
</file>